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7"/>
  </p:notesMasterIdLst>
  <p:handoutMasterIdLst>
    <p:handoutMasterId r:id="rId28"/>
  </p:handoutMasterIdLst>
  <p:sldIdLst>
    <p:sldId id="480" r:id="rId2"/>
    <p:sldId id="481" r:id="rId3"/>
    <p:sldId id="497" r:id="rId4"/>
    <p:sldId id="498" r:id="rId5"/>
    <p:sldId id="499" r:id="rId6"/>
    <p:sldId id="500" r:id="rId7"/>
    <p:sldId id="488" r:id="rId8"/>
    <p:sldId id="493" r:id="rId9"/>
    <p:sldId id="506" r:id="rId10"/>
    <p:sldId id="510" r:id="rId11"/>
    <p:sldId id="505" r:id="rId12"/>
    <p:sldId id="507" r:id="rId13"/>
    <p:sldId id="502" r:id="rId14"/>
    <p:sldId id="513" r:id="rId15"/>
    <p:sldId id="508" r:id="rId16"/>
    <p:sldId id="509" r:id="rId17"/>
    <p:sldId id="511" r:id="rId18"/>
    <p:sldId id="503" r:id="rId19"/>
    <p:sldId id="504" r:id="rId20"/>
    <p:sldId id="489" r:id="rId21"/>
    <p:sldId id="491" r:id="rId22"/>
    <p:sldId id="492" r:id="rId23"/>
    <p:sldId id="512" r:id="rId24"/>
    <p:sldId id="487" r:id="rId25"/>
    <p:sldId id="496" r:id="rId26"/>
  </p:sldIdLst>
  <p:sldSz cx="9144000" cy="6858000" type="letter"/>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64" autoAdjust="0"/>
    <p:restoredTop sz="69610" autoAdjust="0"/>
  </p:normalViewPr>
  <p:slideViewPr>
    <p:cSldViewPr>
      <p:cViewPr varScale="1">
        <p:scale>
          <a:sx n="91" d="100"/>
          <a:sy n="91" d="100"/>
        </p:scale>
        <p:origin x="672" y="192"/>
      </p:cViewPr>
      <p:guideLst>
        <p:guide orient="horz" pos="2160"/>
        <p:guide pos="2880"/>
      </p:guideLst>
    </p:cSldViewPr>
  </p:slideViewPr>
  <p:notesTextViewPr>
    <p:cViewPr>
      <p:scale>
        <a:sx n="100" d="100"/>
        <a:sy n="100" d="100"/>
      </p:scale>
      <p:origin x="0" y="0"/>
    </p:cViewPr>
  </p:notesTextViewPr>
  <p:notesViewPr>
    <p:cSldViewPr>
      <p:cViewPr>
        <p:scale>
          <a:sx n="100" d="100"/>
          <a:sy n="100" d="100"/>
        </p:scale>
        <p:origin x="-7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706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788">
              <a:defRPr sz="1300">
                <a:latin typeface="Times New Roman" pitchFamily="18" charset="0"/>
                <a:ea typeface="+mn-ea"/>
              </a:defRPr>
            </a:lvl1pPr>
          </a:lstStyle>
          <a:p>
            <a:pPr>
              <a:defRPr/>
            </a:pPr>
            <a:endParaRPr lang="en-US"/>
          </a:p>
        </p:txBody>
      </p:sp>
      <p:sp>
        <p:nvSpPr>
          <p:cNvPr id="7066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706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788">
              <a:defRPr sz="1300">
                <a:latin typeface="Times New Roman" charset="0"/>
              </a:defRPr>
            </a:lvl1pPr>
          </a:lstStyle>
          <a:p>
            <a:fld id="{08073646-1C4A-4721-B3F5-586AE1318327}" type="slidenum">
              <a:rPr lang="en-US"/>
              <a:pPr/>
              <a:t>‹#›</a:t>
            </a:fld>
            <a:endParaRPr lang="en-US"/>
          </a:p>
        </p:txBody>
      </p:sp>
    </p:spTree>
    <p:extLst>
      <p:ext uri="{BB962C8B-B14F-4D97-AF65-F5344CB8AC3E}">
        <p14:creationId xmlns:p14="http://schemas.microsoft.com/office/powerpoint/2010/main" val="3843529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348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788">
              <a:defRPr sz="1300">
                <a:latin typeface="Times New Roman" pitchFamily="18" charset="0"/>
                <a:ea typeface="+mn-ea"/>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503363" y="720725"/>
            <a:ext cx="4119562" cy="308927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731838" y="3962400"/>
            <a:ext cx="5851525" cy="491807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48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348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788">
              <a:defRPr sz="1300">
                <a:latin typeface="Times New Roman" charset="0"/>
              </a:defRPr>
            </a:lvl1pPr>
          </a:lstStyle>
          <a:p>
            <a:fld id="{261C154A-8278-49E9-8F8D-CE2B7335DD43}" type="slidenum">
              <a:rPr lang="en-US"/>
              <a:pPr/>
              <a:t>‹#›</a:t>
            </a:fld>
            <a:endParaRPr lang="en-US"/>
          </a:p>
        </p:txBody>
      </p:sp>
    </p:spTree>
    <p:extLst>
      <p:ext uri="{BB962C8B-B14F-4D97-AF65-F5344CB8AC3E}">
        <p14:creationId xmlns:p14="http://schemas.microsoft.com/office/powerpoint/2010/main" val="3356511644"/>
      </p:ext>
    </p:extLst>
  </p:cSld>
  <p:clrMap bg1="lt1" tx1="dk1" bg2="lt2" tx2="dk2" accent1="accent1" accent2="accent2" accent3="accent3" accent4="accent4" accent5="accent5" accent6="accent6" hlink="hlink" folHlink="folHlink"/>
  <p:hf hdr="0" ftr="0" dt="0"/>
  <p:notesStyle>
    <a:lvl1pPr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1pPr>
    <a:lvl2pPr marL="182563" indent="-90488" algn="l" rtl="0" eaLnBrk="0" fontAlgn="base" hangingPunct="0">
      <a:spcBef>
        <a:spcPct val="0"/>
      </a:spcBef>
      <a:spcAft>
        <a:spcPct val="0"/>
      </a:spcAft>
      <a:buFont typeface="Arial" charset="0"/>
      <a:buChar char="•"/>
      <a:defRPr sz="1000" kern="1200">
        <a:solidFill>
          <a:schemeClr val="tx1"/>
        </a:solidFill>
        <a:latin typeface="Times New Roman" pitchFamily="18" charset="0"/>
        <a:ea typeface="Arial" charset="0"/>
        <a:cs typeface="Arial" charset="0"/>
      </a:defRPr>
    </a:lvl2pPr>
    <a:lvl3pPr marL="9144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3pPr>
    <a:lvl4pPr marL="13716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4pPr>
    <a:lvl5pPr marL="18288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Wikipedia page</a:t>
            </a:r>
          </a:p>
          <a:p>
            <a:r>
              <a:rPr lang="en-US" dirty="0" smtClean="0"/>
              <a:t>http://</a:t>
            </a:r>
            <a:r>
              <a:rPr lang="en-US" dirty="0" err="1" smtClean="0"/>
              <a:t>en.wikipedia.org</a:t>
            </a:r>
            <a:r>
              <a:rPr lang="en-US" dirty="0" smtClean="0"/>
              <a:t>/wiki/</a:t>
            </a:r>
            <a:r>
              <a:rPr lang="en-US" dirty="0" err="1" smtClean="0"/>
              <a:t>Internationalization_and_localization</a:t>
            </a:r>
            <a:endParaRPr lang="en-US" dirty="0" smtClean="0"/>
          </a:p>
          <a:p>
            <a:r>
              <a:rPr lang="en-US" dirty="0" smtClean="0"/>
              <a:t>http://</a:t>
            </a:r>
            <a:r>
              <a:rPr lang="en-US" dirty="0" err="1" smtClean="0"/>
              <a:t>en.wikipedia.org</a:t>
            </a:r>
            <a:r>
              <a:rPr lang="en-US" dirty="0" smtClean="0"/>
              <a:t>/wiki/</a:t>
            </a:r>
            <a:r>
              <a:rPr lang="en-US" dirty="0" err="1" smtClean="0"/>
              <a:t>File:Italian_localisation.png</a:t>
            </a:r>
            <a:endParaRPr lang="en-US" dirty="0" smtClean="0"/>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a:t>
            </a:fld>
            <a:endParaRPr lang="en-US"/>
          </a:p>
        </p:txBody>
      </p:sp>
    </p:spTree>
    <p:extLst>
      <p:ext uri="{BB962C8B-B14F-4D97-AF65-F5344CB8AC3E}">
        <p14:creationId xmlns:p14="http://schemas.microsoft.com/office/powerpoint/2010/main" val="2361353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Times New Roman" pitchFamily="18" charset="0"/>
                <a:ea typeface="Arial" charset="0"/>
                <a:cs typeface="Arial" charset="0"/>
              </a:rPr>
              <a:t>Event sequence data analysis is common in many domains, including web and software development, transportation, and medical care. Few have investigated visualization techniques for comparative analysis of multiple event sequence datasets. Grounded in the real-world characteristics of web clickstream data, we explore visualization techniques for comparison of two clickstream datasets collected on different days or from users with different demographics. Through iterative design with web analysts, we designed </a:t>
            </a:r>
            <a:r>
              <a:rPr lang="en-US" sz="1000" b="0" i="0" kern="1200" dirty="0" err="1" smtClean="0">
                <a:solidFill>
                  <a:schemeClr val="tx1"/>
                </a:solidFill>
                <a:effectLst/>
                <a:latin typeface="Times New Roman" pitchFamily="18" charset="0"/>
                <a:ea typeface="Arial" charset="0"/>
                <a:cs typeface="Arial" charset="0"/>
              </a:rPr>
              <a:t>MatrixWave</a:t>
            </a:r>
            <a:r>
              <a:rPr lang="en-US" sz="1000" b="0" i="0" kern="1200" dirty="0" smtClean="0">
                <a:solidFill>
                  <a:schemeClr val="tx1"/>
                </a:solidFill>
                <a:effectLst/>
                <a:latin typeface="Times New Roman" pitchFamily="18" charset="0"/>
                <a:ea typeface="Arial" charset="0"/>
                <a:cs typeface="Arial" charset="0"/>
              </a:rPr>
              <a:t>, a matrix-based representation that allows analysts to get an overview of differences in traffic patterns and interactively explore paths through the website. We use color to encode differences and size to offer context over traffic volume. User feedback on </a:t>
            </a:r>
            <a:r>
              <a:rPr lang="en-US" sz="1000" b="0" i="0" kern="1200" dirty="0" err="1" smtClean="0">
                <a:solidFill>
                  <a:schemeClr val="tx1"/>
                </a:solidFill>
                <a:effectLst/>
                <a:latin typeface="Times New Roman" pitchFamily="18" charset="0"/>
                <a:ea typeface="Arial" charset="0"/>
                <a:cs typeface="Arial" charset="0"/>
              </a:rPr>
              <a:t>MatrixWave</a:t>
            </a:r>
            <a:r>
              <a:rPr lang="en-US" sz="1000" b="0" i="0" kern="1200" dirty="0" smtClean="0">
                <a:solidFill>
                  <a:schemeClr val="tx1"/>
                </a:solidFill>
                <a:effectLst/>
                <a:latin typeface="Times New Roman" pitchFamily="18" charset="0"/>
                <a:ea typeface="Arial" charset="0"/>
                <a:cs typeface="Arial" charset="0"/>
              </a:rPr>
              <a:t> is positive. Our study participants made fewer errors with </a:t>
            </a:r>
            <a:r>
              <a:rPr lang="en-US" sz="1000" b="0" i="0" kern="1200" dirty="0" err="1" smtClean="0">
                <a:solidFill>
                  <a:schemeClr val="tx1"/>
                </a:solidFill>
                <a:effectLst/>
                <a:latin typeface="Times New Roman" pitchFamily="18" charset="0"/>
                <a:ea typeface="Arial" charset="0"/>
                <a:cs typeface="Arial" charset="0"/>
              </a:rPr>
              <a:t>MatrixWave</a:t>
            </a:r>
            <a:r>
              <a:rPr lang="en-US" sz="1000" b="0" i="0" kern="1200" dirty="0" smtClean="0">
                <a:solidFill>
                  <a:schemeClr val="tx1"/>
                </a:solidFill>
                <a:effectLst/>
                <a:latin typeface="Times New Roman" pitchFamily="18" charset="0"/>
                <a:ea typeface="Arial" charset="0"/>
                <a:cs typeface="Arial" charset="0"/>
              </a:rPr>
              <a:t> and preferred it over the more familiar Sankey diagram.</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13</a:t>
            </a:fld>
            <a:endParaRPr lang="en-US"/>
          </a:p>
        </p:txBody>
      </p:sp>
    </p:spTree>
    <p:extLst>
      <p:ext uri="{BB962C8B-B14F-4D97-AF65-F5344CB8AC3E}">
        <p14:creationId xmlns:p14="http://schemas.microsoft.com/office/powerpoint/2010/main" val="113990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14</a:t>
            </a:fld>
            <a:endParaRPr lang="en-US"/>
          </a:p>
        </p:txBody>
      </p:sp>
    </p:spTree>
    <p:extLst>
      <p:ext uri="{BB962C8B-B14F-4D97-AF65-F5344CB8AC3E}">
        <p14:creationId xmlns:p14="http://schemas.microsoft.com/office/powerpoint/2010/main" val="140419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over the </a:t>
            </a:r>
            <a:r>
              <a:rPr lang="en-US" dirty="0" err="1" smtClean="0"/>
              <a:t>blog</a:t>
            </a:r>
            <a:r>
              <a:rPr lang="en-US" dirty="0" smtClean="0"/>
              <a:t> post</a:t>
            </a:r>
            <a:r>
              <a:rPr lang="en-US" baseline="0" dirty="0" smtClean="0"/>
              <a:t> associated with this paper:</a:t>
            </a:r>
            <a:endParaRPr lang="en-US" dirty="0" smtClean="0"/>
          </a:p>
          <a:p>
            <a:r>
              <a:rPr lang="en-US" dirty="0" smtClean="0"/>
              <a:t>http://</a:t>
            </a:r>
            <a:r>
              <a:rPr lang="en-US" dirty="0" err="1" smtClean="0"/>
              <a:t>labinthewild.org/blog.php</a:t>
            </a:r>
            <a:endParaRPr lang="en-US" dirty="0" smtClean="0"/>
          </a:p>
          <a:p>
            <a:endParaRPr lang="en-US" dirty="0" smtClean="0"/>
          </a:p>
          <a:p>
            <a:r>
              <a:rPr lang="en-US" dirty="0" smtClean="0"/>
              <a:t>Quantifying Visual Preferences Around the World</a:t>
            </a:r>
          </a:p>
          <a:p>
            <a:r>
              <a:rPr lang="en-US" dirty="0" err="1" smtClean="0"/>
              <a:t>Reinecke</a:t>
            </a:r>
            <a:r>
              <a:rPr lang="en-US" dirty="0" smtClean="0"/>
              <a:t> and </a:t>
            </a:r>
            <a:r>
              <a:rPr lang="en-US" dirty="0" err="1" smtClean="0"/>
              <a:t>Gajos</a:t>
            </a:r>
            <a:r>
              <a:rPr lang="en-US" dirty="0" smtClean="0"/>
              <a:t>,</a:t>
            </a:r>
            <a:r>
              <a:rPr lang="en-US" baseline="0" dirty="0" smtClean="0"/>
              <a:t> </a:t>
            </a:r>
            <a:r>
              <a:rPr lang="en-US" dirty="0" smtClean="0"/>
              <a:t>CHI</a:t>
            </a:r>
            <a:r>
              <a:rPr lang="en-US" baseline="0" dirty="0" smtClean="0"/>
              <a:t> 2014</a:t>
            </a:r>
            <a:endParaRPr lang="en-US"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17</a:t>
            </a:fld>
            <a:endParaRPr lang="en-US"/>
          </a:p>
        </p:txBody>
      </p:sp>
    </p:spTree>
    <p:extLst>
      <p:ext uri="{BB962C8B-B14F-4D97-AF65-F5344CB8AC3E}">
        <p14:creationId xmlns:p14="http://schemas.microsoft.com/office/powerpoint/2010/main" val="62080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kern="1200" dirty="0" smtClean="0">
                <a:solidFill>
                  <a:schemeClr val="tx1"/>
                </a:solidFill>
                <a:latin typeface="Times New Roman" pitchFamily="18" charset="0"/>
                <a:ea typeface="Arial" charset="0"/>
                <a:cs typeface="Arial" charset="0"/>
              </a:rPr>
              <a:t>http://</a:t>
            </a:r>
            <a:r>
              <a:rPr lang="en-US" sz="1000" u="sng" kern="1200" dirty="0" err="1" smtClean="0">
                <a:solidFill>
                  <a:schemeClr val="tx1"/>
                </a:solidFill>
                <a:latin typeface="Times New Roman" pitchFamily="18" charset="0"/>
                <a:ea typeface="Arial" charset="0"/>
                <a:cs typeface="Arial" charset="0"/>
              </a:rPr>
              <a:t>courses.csail.mit.edu</a:t>
            </a:r>
            <a:r>
              <a:rPr lang="en-US" sz="1000" u="sng" kern="1200" dirty="0" smtClean="0">
                <a:solidFill>
                  <a:schemeClr val="tx1"/>
                </a:solidFill>
                <a:latin typeface="Times New Roman" pitchFamily="18" charset="0"/>
                <a:ea typeface="Arial" charset="0"/>
                <a:cs typeface="Arial" charset="0"/>
              </a:rPr>
              <a:t>/6.831/2015/</a:t>
            </a:r>
            <a:r>
              <a:rPr lang="en-US" sz="1000" u="sng" kern="1200" dirty="0" err="1" smtClean="0">
                <a:solidFill>
                  <a:schemeClr val="tx1"/>
                </a:solidFill>
                <a:latin typeface="Times New Roman" pitchFamily="18" charset="0"/>
                <a:ea typeface="Arial" charset="0"/>
                <a:cs typeface="Arial" charset="0"/>
              </a:rPr>
              <a:t>inclass</a:t>
            </a:r>
            <a:r>
              <a:rPr lang="en-US" sz="1000" u="sng" kern="1200" dirty="0" smtClean="0">
                <a:solidFill>
                  <a:schemeClr val="tx1"/>
                </a:solidFill>
                <a:latin typeface="Times New Roman" pitchFamily="18" charset="0"/>
                <a:ea typeface="Arial" charset="0"/>
                <a:cs typeface="Arial" charset="0"/>
              </a:rPr>
              <a:t>/19-internationalization/activities/cc-</a:t>
            </a:r>
            <a:r>
              <a:rPr lang="en-US" sz="1000" u="sng" kern="1200" dirty="0" err="1" smtClean="0">
                <a:solidFill>
                  <a:schemeClr val="tx1"/>
                </a:solidFill>
                <a:latin typeface="Times New Roman" pitchFamily="18" charset="0"/>
                <a:ea typeface="Arial" charset="0"/>
                <a:cs typeface="Arial" charset="0"/>
              </a:rPr>
              <a:t>explore.html</a:t>
            </a:r>
            <a:endParaRPr lang="en-US" sz="1000" u="sng" kern="1200" dirty="0" smtClean="0">
              <a:solidFill>
                <a:schemeClr val="tx1"/>
              </a:solidFill>
              <a:latin typeface="Times New Roman" pitchFamily="18" charset="0"/>
              <a:ea typeface="Arial" charset="0"/>
              <a:cs typeface="Arial" charset="0"/>
            </a:endParaRPr>
          </a:p>
        </p:txBody>
      </p:sp>
      <p:sp>
        <p:nvSpPr>
          <p:cNvPr id="4" name="Slide Number Placeholder 3"/>
          <p:cNvSpPr>
            <a:spLocks noGrp="1"/>
          </p:cNvSpPr>
          <p:nvPr>
            <p:ph type="sldNum" sz="quarter" idx="10"/>
          </p:nvPr>
        </p:nvSpPr>
        <p:spPr/>
        <p:txBody>
          <a:bodyPr/>
          <a:lstStyle/>
          <a:p>
            <a:fld id="{261C154A-8278-49E9-8F8D-CE2B7335DD43}" type="slidenum">
              <a:rPr lang="en-US" smtClean="0"/>
              <a:pPr/>
              <a:t>20</a:t>
            </a:fld>
            <a:endParaRPr lang="en-US"/>
          </a:p>
        </p:txBody>
      </p:sp>
    </p:spTree>
    <p:extLst>
      <p:ext uri="{BB962C8B-B14F-4D97-AF65-F5344CB8AC3E}">
        <p14:creationId xmlns:p14="http://schemas.microsoft.com/office/powerpoint/2010/main" val="3760577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kern="1200" dirty="0" smtClean="0">
                <a:solidFill>
                  <a:schemeClr val="tx1"/>
                </a:solidFill>
                <a:latin typeface="Times New Roman" pitchFamily="18" charset="0"/>
                <a:ea typeface="Arial" charset="0"/>
                <a:cs typeface="Arial" charset="0"/>
              </a:rPr>
              <a:t>Responses:</a:t>
            </a:r>
          </a:p>
          <a:p>
            <a:r>
              <a:rPr lang="en-US" dirty="0" smtClean="0"/>
              <a:t>https://</a:t>
            </a:r>
            <a:r>
              <a:rPr lang="en-US" dirty="0" err="1" smtClean="0"/>
              <a:t>docs.google.com</a:t>
            </a:r>
            <a:r>
              <a:rPr lang="en-US" dirty="0" smtClean="0"/>
              <a:t>/spreadsheets/d/10-sHXgMcnfuTSbPKSG1vgqV5dI05CAxE_ljc8KlwzNM/</a:t>
            </a:r>
            <a:r>
              <a:rPr lang="en-US" dirty="0" err="1" smtClean="0"/>
              <a:t>edit?usp</a:t>
            </a:r>
            <a:r>
              <a:rPr lang="en-US" dirty="0" smtClean="0"/>
              <a:t>=sharing</a:t>
            </a:r>
          </a:p>
        </p:txBody>
      </p:sp>
      <p:sp>
        <p:nvSpPr>
          <p:cNvPr id="4" name="Slide Number Placeholder 3"/>
          <p:cNvSpPr>
            <a:spLocks noGrp="1"/>
          </p:cNvSpPr>
          <p:nvPr>
            <p:ph type="sldNum" sz="quarter" idx="10"/>
          </p:nvPr>
        </p:nvSpPr>
        <p:spPr/>
        <p:txBody>
          <a:bodyPr/>
          <a:lstStyle/>
          <a:p>
            <a:fld id="{261C154A-8278-49E9-8F8D-CE2B7335DD43}" type="slidenum">
              <a:rPr lang="en-US" smtClean="0"/>
              <a:pPr/>
              <a:t>21</a:t>
            </a:fld>
            <a:endParaRPr lang="en-US"/>
          </a:p>
        </p:txBody>
      </p:sp>
    </p:spTree>
    <p:extLst>
      <p:ext uri="{BB962C8B-B14F-4D97-AF65-F5344CB8AC3E}">
        <p14:creationId xmlns:p14="http://schemas.microsoft.com/office/powerpoint/2010/main" val="217660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1000"/>
              </a:spcBef>
              <a:spcAft>
                <a:spcPct val="0"/>
              </a:spcAft>
              <a:buClrTx/>
              <a:buSzTx/>
              <a:buFontTx/>
              <a:buNone/>
              <a:tabLst/>
              <a:defRPr/>
            </a:pPr>
            <a:r>
              <a:rPr lang="en-US" sz="1000" u="sng" kern="1200" dirty="0" smtClean="0">
                <a:solidFill>
                  <a:schemeClr val="tx1"/>
                </a:solidFill>
                <a:latin typeface="Times New Roman" pitchFamily="18" charset="0"/>
                <a:ea typeface="Arial" charset="0"/>
                <a:cs typeface="Arial" charset="0"/>
              </a:rPr>
              <a:t>http://</a:t>
            </a:r>
            <a:r>
              <a:rPr lang="en-US" sz="1000" u="sng" kern="1200" dirty="0" err="1" smtClean="0">
                <a:solidFill>
                  <a:schemeClr val="tx1"/>
                </a:solidFill>
                <a:latin typeface="Times New Roman" pitchFamily="18" charset="0"/>
                <a:ea typeface="Arial" charset="0"/>
                <a:cs typeface="Arial" charset="0"/>
              </a:rPr>
              <a:t>courses.csail.mit.edu</a:t>
            </a:r>
            <a:r>
              <a:rPr lang="en-US" sz="1000" u="sng" kern="1200" dirty="0" smtClean="0">
                <a:solidFill>
                  <a:schemeClr val="tx1"/>
                </a:solidFill>
                <a:latin typeface="Times New Roman" pitchFamily="18" charset="0"/>
                <a:ea typeface="Arial" charset="0"/>
                <a:cs typeface="Arial" charset="0"/>
              </a:rPr>
              <a:t>/6.831/2015/</a:t>
            </a:r>
            <a:r>
              <a:rPr lang="en-US" sz="1000" u="sng" kern="1200" dirty="0" err="1" smtClean="0">
                <a:solidFill>
                  <a:schemeClr val="tx1"/>
                </a:solidFill>
                <a:latin typeface="Times New Roman" pitchFamily="18" charset="0"/>
                <a:ea typeface="Arial" charset="0"/>
                <a:cs typeface="Arial" charset="0"/>
              </a:rPr>
              <a:t>inclass</a:t>
            </a:r>
            <a:r>
              <a:rPr lang="en-US" sz="1000" u="sng" kern="1200" dirty="0" smtClean="0">
                <a:solidFill>
                  <a:schemeClr val="tx1"/>
                </a:solidFill>
                <a:latin typeface="Times New Roman" pitchFamily="18" charset="0"/>
                <a:ea typeface="Arial" charset="0"/>
                <a:cs typeface="Arial" charset="0"/>
              </a:rPr>
              <a:t>/19-internationalization/activities/cc-</a:t>
            </a:r>
            <a:r>
              <a:rPr lang="en-US" sz="1000" u="sng" kern="1200" dirty="0" err="1" smtClean="0">
                <a:solidFill>
                  <a:schemeClr val="tx1"/>
                </a:solidFill>
                <a:latin typeface="Times New Roman" pitchFamily="18" charset="0"/>
                <a:ea typeface="Arial" charset="0"/>
                <a:cs typeface="Arial" charset="0"/>
              </a:rPr>
              <a:t>synthesize.html</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22</a:t>
            </a:fld>
            <a:endParaRPr lang="en-US"/>
          </a:p>
        </p:txBody>
      </p:sp>
    </p:spTree>
    <p:extLst>
      <p:ext uri="{BB962C8B-B14F-4D97-AF65-F5344CB8AC3E}">
        <p14:creationId xmlns:p14="http://schemas.microsoft.com/office/powerpoint/2010/main" val="195681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over the </a:t>
            </a:r>
            <a:r>
              <a:rPr lang="en-US" dirty="0" err="1" smtClean="0"/>
              <a:t>blog</a:t>
            </a:r>
            <a:r>
              <a:rPr lang="en-US" dirty="0" smtClean="0"/>
              <a:t> post</a:t>
            </a:r>
            <a:r>
              <a:rPr lang="en-US" baseline="0" dirty="0" smtClean="0"/>
              <a:t> associated with this paper:</a:t>
            </a:r>
            <a:endParaRPr lang="en-US" dirty="0" smtClean="0"/>
          </a:p>
          <a:p>
            <a:r>
              <a:rPr lang="en-US" dirty="0" smtClean="0"/>
              <a:t>http://</a:t>
            </a:r>
            <a:r>
              <a:rPr lang="en-US" dirty="0" err="1" smtClean="0"/>
              <a:t>labinthewild.org/blog.php</a:t>
            </a:r>
            <a:endParaRPr lang="en-US" dirty="0" smtClean="0"/>
          </a:p>
          <a:p>
            <a:endParaRPr lang="en-US" dirty="0" smtClean="0"/>
          </a:p>
          <a:p>
            <a:r>
              <a:rPr lang="en-US" dirty="0" smtClean="0"/>
              <a:t>Quantifying Visual Preferences Around the World</a:t>
            </a:r>
          </a:p>
          <a:p>
            <a:r>
              <a:rPr lang="en-US" dirty="0" err="1" smtClean="0"/>
              <a:t>Reinecke</a:t>
            </a:r>
            <a:r>
              <a:rPr lang="en-US" dirty="0" smtClean="0"/>
              <a:t> and </a:t>
            </a:r>
            <a:r>
              <a:rPr lang="en-US" dirty="0" err="1" smtClean="0"/>
              <a:t>Gajos</a:t>
            </a:r>
            <a:r>
              <a:rPr lang="en-US" dirty="0" smtClean="0"/>
              <a:t>,</a:t>
            </a:r>
            <a:r>
              <a:rPr lang="en-US" baseline="0" dirty="0" smtClean="0"/>
              <a:t> </a:t>
            </a:r>
            <a:r>
              <a:rPr lang="en-US" dirty="0" smtClean="0"/>
              <a:t>CHI</a:t>
            </a:r>
            <a:r>
              <a:rPr lang="en-US" baseline="0" dirty="0" smtClean="0"/>
              <a:t> 2014</a:t>
            </a:r>
            <a:endParaRPr lang="en-US"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23</a:t>
            </a:fld>
            <a:endParaRPr lang="en-US"/>
          </a:p>
        </p:txBody>
      </p:sp>
    </p:spTree>
    <p:extLst>
      <p:ext uri="{BB962C8B-B14F-4D97-AF65-F5344CB8AC3E}">
        <p14:creationId xmlns:p14="http://schemas.microsoft.com/office/powerpoint/2010/main" val="410409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720725"/>
            <a:ext cx="4119562" cy="3089275"/>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A4517B50-B670-7F49-AEA8-68033F7E03C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151978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reinecke.people.si.umich.edu</a:t>
            </a:r>
            <a:r>
              <a:rPr lang="en-US" dirty="0" smtClean="0"/>
              <a:t>/</a:t>
            </a:r>
            <a:r>
              <a:rPr lang="en-US" dirty="0" err="1" smtClean="0"/>
              <a:t>Publications_files</a:t>
            </a:r>
            <a:r>
              <a:rPr lang="en-US" dirty="0" smtClean="0"/>
              <a:t>/de226o-reinecke.pdf</a:t>
            </a:r>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25</a:t>
            </a:fld>
            <a:endParaRPr lang="en-US"/>
          </a:p>
        </p:txBody>
      </p:sp>
    </p:spTree>
    <p:extLst>
      <p:ext uri="{BB962C8B-B14F-4D97-AF65-F5344CB8AC3E}">
        <p14:creationId xmlns:p14="http://schemas.microsoft.com/office/powerpoint/2010/main" val="280474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D26DC671-C975-4048-9003-C6DB31C3DB28}" type="slidenum">
              <a:rPr lang="en-US"/>
              <a:pPr/>
              <a:t>2</a:t>
            </a:fld>
            <a:endParaRPr lang="en-US"/>
          </a:p>
        </p:txBody>
      </p:sp>
      <p:sp>
        <p:nvSpPr>
          <p:cNvPr id="24579" name="Rectangle 2"/>
          <p:cNvSpPr>
            <a:spLocks noGrp="1" noRot="1" noChangeAspect="1" noChangeArrowheads="1" noTextEdit="1"/>
          </p:cNvSpPr>
          <p:nvPr>
            <p:ph type="sldImg"/>
          </p:nvPr>
        </p:nvSpPr>
        <p:spPr>
          <a:xfrm>
            <a:off x="1503363" y="720725"/>
            <a:ext cx="4119562" cy="3089275"/>
          </a:xfrm>
          <a:ln/>
        </p:spPr>
      </p:sp>
      <p:sp>
        <p:nvSpPr>
          <p:cNvPr id="24580" name="Rectangle 3"/>
          <p:cNvSpPr>
            <a:spLocks noGrp="1" noChangeArrowheads="1"/>
          </p:cNvSpPr>
          <p:nvPr>
            <p:ph type="body" idx="1"/>
          </p:nvPr>
        </p:nvSpPr>
        <p:spPr>
          <a:noFill/>
          <a:ln/>
        </p:spPr>
        <p:txBody>
          <a:bodyPr/>
          <a:lstStyle/>
          <a:p>
            <a:pPr eaLnBrk="1" hangingPunct="1"/>
            <a:r>
              <a:rPr lang="en-US" dirty="0">
                <a:solidFill>
                  <a:srgbClr val="000000"/>
                </a:solidFill>
                <a:latin typeface="Times New Roman" charset="0"/>
                <a:ea typeface="Arial" charset="0"/>
              </a:rPr>
              <a:t>Our Hall of Fame or Shame candidate for the day is this interface for choosing how a list of database records should be sorted.  Let’s discuss its advantages and disadvantages, and contemplate alternative designs.</a:t>
            </a:r>
          </a:p>
          <a:p>
            <a:pPr eaLnBrk="1" hangingPunct="1"/>
            <a:r>
              <a:rPr lang="en-US" dirty="0">
                <a:solidFill>
                  <a:srgbClr val="000000"/>
                </a:solidFill>
                <a:latin typeface="Times New Roman" charset="0"/>
                <a:ea typeface="Arial" charset="0"/>
              </a:rPr>
              <a:t>Like other sorting interfaces, this one allows the user to select more than one field to sort on, so that if two records are equal on the primary sort key, they are next compared by the secondary sort key, and so on.</a:t>
            </a:r>
          </a:p>
          <a:p>
            <a:pPr eaLnBrk="1" hangingPunct="1"/>
            <a:r>
              <a:rPr lang="en-US" dirty="0">
                <a:solidFill>
                  <a:srgbClr val="000000"/>
                </a:solidFill>
                <a:latin typeface="Times New Roman" charset="0"/>
                <a:ea typeface="Arial" charset="0"/>
              </a:rPr>
              <a:t>On the plus side, this interface communicates one aspect of its model very well.  Each column is a set of radio buttons, clearly grouped together (both by </a:t>
            </a:r>
            <a:r>
              <a:rPr lang="en-US" b="1" dirty="0">
                <a:solidFill>
                  <a:srgbClr val="000000"/>
                </a:solidFill>
                <a:latin typeface="Times New Roman" charset="0"/>
                <a:ea typeface="Arial" charset="0"/>
              </a:rPr>
              <a:t>gestalt proximity</a:t>
            </a:r>
            <a:r>
              <a:rPr lang="en-US" dirty="0">
                <a:solidFill>
                  <a:srgbClr val="000000"/>
                </a:solidFill>
                <a:latin typeface="Times New Roman" charset="0"/>
                <a:ea typeface="Arial" charset="0"/>
              </a:rPr>
              <a:t> and by an explicit raised border). Radio buttons have the property that only one can be selected at a time.  So the interface has a clear </a:t>
            </a:r>
            <a:r>
              <a:rPr lang="en-US" b="1" dirty="0">
                <a:solidFill>
                  <a:srgbClr val="000000"/>
                </a:solidFill>
                <a:latin typeface="Times New Roman" charset="0"/>
                <a:ea typeface="Arial" charset="0"/>
              </a:rPr>
              <a:t>affordance</a:t>
            </a:r>
            <a:r>
              <a:rPr lang="en-US" dirty="0">
                <a:solidFill>
                  <a:srgbClr val="000000"/>
                </a:solidFill>
                <a:latin typeface="Times New Roman" charset="0"/>
                <a:ea typeface="Arial" charset="0"/>
              </a:rPr>
              <a:t> for picking only one field for each sort key.</a:t>
            </a:r>
          </a:p>
          <a:p>
            <a:pPr eaLnBrk="1" hangingPunct="1"/>
            <a:r>
              <a:rPr lang="en-US" dirty="0">
                <a:solidFill>
                  <a:srgbClr val="000000"/>
                </a:solidFill>
                <a:latin typeface="Times New Roman" charset="0"/>
                <a:ea typeface="Arial" charset="0"/>
              </a:rPr>
              <a:t>But, on the down side, the radio buttons don’t afford making NO choice.  What if I want to sort by only one key?  I have to resort to a trick, like setting all three sort keys to the same field.  The interface model clearly doesn’t map correctly to the task it’s intended to perform. In fact, unlike typical model mismatch problems, both the user and the system have to adjust to this silly interface model – the user by selecting the same field more than once, and the system by detecting redundant selections in order to avoid doing unnecessary sorts.</a:t>
            </a:r>
          </a:p>
          <a:p>
            <a:pPr eaLnBrk="1" hangingPunct="1"/>
            <a:r>
              <a:rPr lang="en-US" dirty="0">
                <a:solidFill>
                  <a:srgbClr val="000000"/>
                </a:solidFill>
                <a:latin typeface="Times New Roman" charset="0"/>
                <a:ea typeface="Arial" charset="0"/>
              </a:rPr>
              <a:t>The interface also fails on </a:t>
            </a:r>
            <a:r>
              <a:rPr lang="en-US" b="1" dirty="0">
                <a:solidFill>
                  <a:srgbClr val="000000"/>
                </a:solidFill>
                <a:latin typeface="Times New Roman" charset="0"/>
                <a:ea typeface="Arial" charset="0"/>
              </a:rPr>
              <a:t>minimalist </a:t>
            </a:r>
            <a:r>
              <a:rPr lang="en-US" dirty="0">
                <a:solidFill>
                  <a:srgbClr val="000000"/>
                </a:solidFill>
                <a:latin typeface="Times New Roman" charset="0"/>
                <a:ea typeface="Arial" charset="0"/>
              </a:rPr>
              <a:t>design grounds.  It wastes a huge amount of screen real estate on a two-dimensional matrix, which doesn’t convey enough information to merit the cost.  The column labels are similarly redundant; “sort option” could be factored out to a higher level heading.  The term “Primary” is not really consistent with “Second” and “Third”; “First” would be simpler</a:t>
            </a:r>
            <a:r>
              <a:rPr lang="en-US" dirty="0" smtClean="0">
                <a:solidFill>
                  <a:srgbClr val="000000"/>
                </a:solidFill>
                <a:latin typeface="Times New Roman" charset="0"/>
                <a:ea typeface="Arial" charset="0"/>
              </a:rPr>
              <a:t>.</a:t>
            </a:r>
          </a:p>
          <a:p>
            <a:pPr eaLnBrk="1" hangingPunct="1"/>
            <a:endParaRPr lang="en-US" dirty="0" smtClean="0">
              <a:solidFill>
                <a:srgbClr val="000000"/>
              </a:solidFill>
              <a:latin typeface="Times New Roman" charset="0"/>
              <a:ea typeface="Arial" charset="0"/>
            </a:endParaRPr>
          </a:p>
          <a:p>
            <a:pPr eaLnBrk="1" hangingPunct="1"/>
            <a:r>
              <a:rPr lang="en-US" dirty="0" smtClean="0">
                <a:solidFill>
                  <a:srgbClr val="000000"/>
                </a:solidFill>
                <a:latin typeface="Times New Roman" charset="0"/>
                <a:ea typeface="Arial" charset="0"/>
              </a:rPr>
              <a:t>Some other systems:</a:t>
            </a:r>
          </a:p>
          <a:p>
            <a:pPr eaLnBrk="1" hangingPunct="1"/>
            <a:r>
              <a:rPr lang="en-US" dirty="0" smtClean="0">
                <a:solidFill>
                  <a:srgbClr val="000000"/>
                </a:solidFill>
                <a:latin typeface="Times New Roman" charset="0"/>
                <a:ea typeface="Arial" charset="0"/>
              </a:rPr>
              <a:t>Excel</a:t>
            </a:r>
          </a:p>
          <a:p>
            <a:pPr eaLnBrk="1" hangingPunct="1"/>
            <a:r>
              <a:rPr lang="en-US" dirty="0" err="1" smtClean="0">
                <a:solidFill>
                  <a:srgbClr val="000000"/>
                </a:solidFill>
                <a:latin typeface="Times New Roman" charset="0"/>
                <a:ea typeface="Arial" charset="0"/>
              </a:rPr>
              <a:t>Itunes</a:t>
            </a:r>
            <a:endParaRPr lang="en-US" dirty="0" smtClean="0">
              <a:solidFill>
                <a:srgbClr val="000000"/>
              </a:solidFill>
              <a:latin typeface="Times New Roman" charset="0"/>
              <a:ea typeface="Arial" charset="0"/>
            </a:endParaRPr>
          </a:p>
          <a:p>
            <a:pPr eaLnBrk="1" hangingPunct="1"/>
            <a:r>
              <a:rPr lang="en-US" dirty="0" smtClean="0">
                <a:solidFill>
                  <a:srgbClr val="000000"/>
                </a:solidFill>
                <a:latin typeface="Times New Roman" charset="0"/>
                <a:ea typeface="Arial" charset="0"/>
              </a:rPr>
              <a:t>http://</a:t>
            </a:r>
            <a:r>
              <a:rPr lang="en-US" dirty="0" err="1" smtClean="0">
                <a:solidFill>
                  <a:srgbClr val="000000"/>
                </a:solidFill>
                <a:latin typeface="Times New Roman" charset="0"/>
                <a:ea typeface="Arial" charset="0"/>
              </a:rPr>
              <a:t>tablesorter.com</a:t>
            </a:r>
            <a:r>
              <a:rPr lang="en-US" dirty="0" smtClean="0">
                <a:solidFill>
                  <a:srgbClr val="000000"/>
                </a:solidFill>
                <a:latin typeface="Times New Roman" charset="0"/>
                <a:ea typeface="Arial" charset="0"/>
              </a:rPr>
              <a:t>/docs/</a:t>
            </a:r>
          </a:p>
          <a:p>
            <a:pPr eaLnBrk="1" hangingPunct="1"/>
            <a:r>
              <a:rPr lang="en-US" dirty="0" smtClean="0">
                <a:solidFill>
                  <a:srgbClr val="000000"/>
                </a:solidFill>
                <a:latin typeface="Times New Roman" charset="0"/>
                <a:ea typeface="Arial" charset="0"/>
              </a:rPr>
              <a:t>Email?</a:t>
            </a:r>
            <a:endParaRPr lang="en-US" dirty="0">
              <a:solidFill>
                <a:srgbClr val="000000"/>
              </a:solidFill>
              <a:latin typeface="Times New Roman" charset="0"/>
              <a:ea typeface="Arial" charset="0"/>
            </a:endParaRPr>
          </a:p>
        </p:txBody>
      </p:sp>
    </p:spTree>
    <p:extLst>
      <p:ext uri="{BB962C8B-B14F-4D97-AF65-F5344CB8AC3E}">
        <p14:creationId xmlns:p14="http://schemas.microsoft.com/office/powerpoint/2010/main" val="153811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4143375" y="9120189"/>
            <a:ext cx="3170238" cy="479425"/>
          </a:xfrm>
          <a:prstGeom prst="rect">
            <a:avLst/>
          </a:prstGeom>
        </p:spPr>
        <p:txBody>
          <a:bodyPr lIns="91432" tIns="45716" rIns="91432" bIns="45716"/>
          <a:lstStyle/>
          <a:p>
            <a:fld id="{261C154A-8278-49E9-8F8D-CE2B7335DD4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3175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720725"/>
            <a:ext cx="4119562" cy="30892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1000"/>
              </a:spcBef>
              <a:spcAft>
                <a:spcPct val="0"/>
              </a:spcAft>
              <a:buClrTx/>
              <a:buSzTx/>
              <a:buFontTx/>
              <a:buNone/>
              <a:tabLst/>
              <a:defRPr/>
            </a:pPr>
            <a:r>
              <a:rPr lang="en-US" sz="1000" dirty="0" smtClean="0"/>
              <a:t>. </a:t>
            </a:r>
            <a:r>
              <a:rPr lang="en-US" sz="1000" smtClean="0"/>
              <a:t>Legibility refers to the effectiveness of the whole reading process.</a:t>
            </a:r>
          </a:p>
          <a:p>
            <a:endParaRPr lang="en-US" baseline="0" dirty="0" smtClean="0"/>
          </a:p>
        </p:txBody>
      </p:sp>
      <p:sp>
        <p:nvSpPr>
          <p:cNvPr id="4" name="Slide Number Placeholder 3"/>
          <p:cNvSpPr>
            <a:spLocks noGrp="1"/>
          </p:cNvSpPr>
          <p:nvPr>
            <p:ph type="sldNum" sz="quarter" idx="10"/>
          </p:nvPr>
        </p:nvSpPr>
        <p:spPr/>
        <p:txBody>
          <a:bodyPr/>
          <a:lstStyle/>
          <a:p>
            <a:fld id="{A4517B50-B670-7F49-AEA8-68033F7E03C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6291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Culture</a:t>
            </a:r>
          </a:p>
          <a:p>
            <a:r>
              <a:rPr lang="en-US" dirty="0" smtClean="0"/>
              <a:t>Symbols</a:t>
            </a:r>
          </a:p>
          <a:p>
            <a:r>
              <a:rPr lang="en-US" dirty="0" smtClean="0"/>
              <a:t>Color</a:t>
            </a:r>
          </a:p>
          <a:p>
            <a:r>
              <a:rPr lang="en-US" dirty="0" smtClean="0"/>
              <a:t>Left-&gt;Right</a:t>
            </a:r>
          </a:p>
          <a:p>
            <a:r>
              <a:rPr lang="en-US" dirty="0" smtClean="0"/>
              <a:t>Formatting of</a:t>
            </a:r>
            <a:r>
              <a:rPr lang="en-US" baseline="0" dirty="0" smtClean="0"/>
              <a:t> numbers and symbols</a:t>
            </a:r>
          </a:p>
          <a:p>
            <a:r>
              <a:rPr lang="en-US" baseline="0" dirty="0" smtClean="0"/>
              <a:t>Photos</a:t>
            </a:r>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7</a:t>
            </a:fld>
            <a:endParaRPr lang="en-US"/>
          </a:p>
        </p:txBody>
      </p:sp>
    </p:spTree>
    <p:extLst>
      <p:ext uri="{BB962C8B-B14F-4D97-AF65-F5344CB8AC3E}">
        <p14:creationId xmlns:p14="http://schemas.microsoft.com/office/powerpoint/2010/main" val="28047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8</a:t>
            </a:fld>
            <a:endParaRPr lang="en-US"/>
          </a:p>
        </p:txBody>
      </p:sp>
    </p:spTree>
    <p:extLst>
      <p:ext uri="{BB962C8B-B14F-4D97-AF65-F5344CB8AC3E}">
        <p14:creationId xmlns:p14="http://schemas.microsoft.com/office/powerpoint/2010/main" val="237368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9</a:t>
            </a:fld>
            <a:endParaRPr lang="en-US"/>
          </a:p>
        </p:txBody>
      </p:sp>
    </p:spTree>
    <p:extLst>
      <p:ext uri="{BB962C8B-B14F-4D97-AF65-F5344CB8AC3E}">
        <p14:creationId xmlns:p14="http://schemas.microsoft.com/office/powerpoint/2010/main" val="1986960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courses.csail.mit.edu</a:t>
            </a:r>
            <a:r>
              <a:rPr lang="en-US" dirty="0" smtClean="0"/>
              <a:t>/6.831/2015/</a:t>
            </a:r>
            <a:r>
              <a:rPr lang="en-US" dirty="0" err="1" smtClean="0"/>
              <a:t>inclass</a:t>
            </a:r>
            <a:r>
              <a:rPr lang="en-US" dirty="0" smtClean="0"/>
              <a:t>/19-internationalization/activities/ac19-i18n/ac19-i18n.shtml</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11</a:t>
            </a:fld>
            <a:endParaRPr lang="en-US"/>
          </a:p>
        </p:txBody>
      </p:sp>
    </p:spTree>
    <p:extLst>
      <p:ext uri="{BB962C8B-B14F-4D97-AF65-F5344CB8AC3E}">
        <p14:creationId xmlns:p14="http://schemas.microsoft.com/office/powerpoint/2010/main" val="1253356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12</a:t>
            </a:fld>
            <a:endParaRPr lang="en-US"/>
          </a:p>
        </p:txBody>
      </p:sp>
    </p:spTree>
    <p:extLst>
      <p:ext uri="{BB962C8B-B14F-4D97-AF65-F5344CB8AC3E}">
        <p14:creationId xmlns:p14="http://schemas.microsoft.com/office/powerpoint/2010/main" val="150285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685800" y="2130425"/>
            <a:ext cx="7772400" cy="1470025"/>
          </a:xfrm>
        </p:spPr>
        <p:txBody>
          <a:bodyPr/>
          <a:lstStyle>
            <a:lvl1pPr>
              <a:defRPr/>
            </a:lvl1pPr>
          </a:lstStyle>
          <a:p>
            <a:r>
              <a:rPr lang="en-US" dirty="0"/>
              <a:t>Click to edit Master title style</a:t>
            </a:r>
          </a:p>
        </p:txBody>
      </p:sp>
      <p:sp>
        <p:nvSpPr>
          <p:cNvPr id="13517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E4BCEAB8-06A5-4674-AF58-2362FC21A00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5748B2B5-41D7-4159-90FD-04EC08CDB5C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52400"/>
            <a:ext cx="21145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52400"/>
            <a:ext cx="61912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EA9A3D2C-E7B0-41F9-B6D9-1DC155354611}"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08BF3C87-60DA-48BB-AE3C-B67AEA40402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DED02BFE-7271-4A80-94B1-FD65C6DFD2D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460131C0-6659-4378-84D7-9E75C1B357D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52AC1F09-2D7A-445F-A3D4-12F5B47D9B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9" name="Rectangle 7"/>
          <p:cNvSpPr>
            <a:spLocks noGrp="1" noChangeArrowheads="1"/>
          </p:cNvSpPr>
          <p:nvPr>
            <p:ph type="sldNum" sz="quarter" idx="12"/>
          </p:nvPr>
        </p:nvSpPr>
        <p:spPr>
          <a:ln/>
        </p:spPr>
        <p:txBody>
          <a:bodyPr/>
          <a:lstStyle>
            <a:lvl1pPr>
              <a:defRPr/>
            </a:lvl1pPr>
          </a:lstStyle>
          <a:p>
            <a:fld id="{2B1927E9-FA1F-408A-B600-8D851381034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5" name="Rectangle 7"/>
          <p:cNvSpPr>
            <a:spLocks noGrp="1" noChangeArrowheads="1"/>
          </p:cNvSpPr>
          <p:nvPr>
            <p:ph type="sldNum" sz="quarter" idx="12"/>
          </p:nvPr>
        </p:nvSpPr>
        <p:spPr>
          <a:ln/>
        </p:spPr>
        <p:txBody>
          <a:bodyPr/>
          <a:lstStyle>
            <a:lvl1pPr>
              <a:defRPr/>
            </a:lvl1pPr>
          </a:lstStyle>
          <a:p>
            <a:fld id="{0865F683-D6B1-41F4-BD57-49C8073962A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4" name="Rectangle 7"/>
          <p:cNvSpPr>
            <a:spLocks noGrp="1" noChangeArrowheads="1"/>
          </p:cNvSpPr>
          <p:nvPr>
            <p:ph type="sldNum" sz="quarter" idx="12"/>
          </p:nvPr>
        </p:nvSpPr>
        <p:spPr>
          <a:ln/>
        </p:spPr>
        <p:txBody>
          <a:bodyPr/>
          <a:lstStyle>
            <a:lvl1pPr>
              <a:defRPr/>
            </a:lvl1pPr>
          </a:lstStyle>
          <a:p>
            <a:fld id="{7769B0E4-5AD4-4B74-8A1A-60581190802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891FF7C6-2E5B-4C40-A5DE-8BE7C4685FD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2B1F7454-AB04-4E8F-A161-493FBE9E57F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4149" name="Rectangle 5"/>
          <p:cNvSpPr>
            <a:spLocks noGrp="1" noChangeArrowheads="1"/>
          </p:cNvSpPr>
          <p:nvPr>
            <p:ph type="dt" sz="half" idx="2"/>
          </p:nvPr>
        </p:nvSpPr>
        <p:spPr bwMode="auto">
          <a:xfrm>
            <a:off x="457200" y="6245225"/>
            <a:ext cx="137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r>
              <a:rPr lang="en-US" smtClean="0"/>
              <a:t>Spring 2013</a:t>
            </a:r>
            <a:endParaRPr lang="en-US"/>
          </a:p>
        </p:txBody>
      </p:sp>
      <p:sp>
        <p:nvSpPr>
          <p:cNvPr id="134150" name="Rectangle 6"/>
          <p:cNvSpPr>
            <a:spLocks noGrp="1" noChangeArrowheads="1"/>
          </p:cNvSpPr>
          <p:nvPr>
            <p:ph type="ftr" sz="quarter" idx="3"/>
          </p:nvPr>
        </p:nvSpPr>
        <p:spPr bwMode="auto">
          <a:xfrm>
            <a:off x="19050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r>
              <a:rPr lang="en-US" smtClean="0"/>
              <a:t>6.813/6.831 User Interface Design and Implementation</a:t>
            </a:r>
            <a:endParaRPr lang="en-US"/>
          </a:p>
        </p:txBody>
      </p:sp>
      <p:sp>
        <p:nvSpPr>
          <p:cNvPr id="134151" name="Rectangle 7"/>
          <p:cNvSpPr>
            <a:spLocks noGrp="1" noChangeArrowheads="1"/>
          </p:cNvSpPr>
          <p:nvPr>
            <p:ph type="sldNum" sz="quarter" idx="4"/>
          </p:nvPr>
        </p:nvSpPr>
        <p:spPr bwMode="auto">
          <a:xfrm>
            <a:off x="7543800" y="6245225"/>
            <a:ext cx="1143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11FD525-82AD-4D83-90EB-0F743BF092C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rtl="0" eaLnBrk="0" fontAlgn="base" hangingPunct="0">
        <a:spcBef>
          <a:spcPct val="0"/>
        </a:spcBef>
        <a:spcAft>
          <a:spcPct val="0"/>
        </a:spcAft>
        <a:defRPr sz="2800">
          <a:solidFill>
            <a:schemeClr val="accent1"/>
          </a:solidFill>
          <a:latin typeface="+mj-lt"/>
          <a:ea typeface="ＭＳ Ｐゴシック" charset="-128"/>
          <a:cs typeface="+mj-cs"/>
        </a:defRPr>
      </a:lvl1pPr>
      <a:lvl2pPr algn="l" rtl="0" eaLnBrk="0" fontAlgn="base" hangingPunct="0">
        <a:spcBef>
          <a:spcPct val="0"/>
        </a:spcBef>
        <a:spcAft>
          <a:spcPct val="0"/>
        </a:spcAft>
        <a:defRPr sz="2800">
          <a:solidFill>
            <a:schemeClr val="accent1"/>
          </a:solidFill>
          <a:latin typeface="Arial Black" pitchFamily="34" charset="0"/>
          <a:ea typeface="ＭＳ Ｐゴシック" charset="-128"/>
        </a:defRPr>
      </a:lvl2pPr>
      <a:lvl3pPr algn="l" rtl="0" eaLnBrk="0" fontAlgn="base" hangingPunct="0">
        <a:spcBef>
          <a:spcPct val="0"/>
        </a:spcBef>
        <a:spcAft>
          <a:spcPct val="0"/>
        </a:spcAft>
        <a:defRPr sz="2800">
          <a:solidFill>
            <a:schemeClr val="accent1"/>
          </a:solidFill>
          <a:latin typeface="Arial Black" pitchFamily="34" charset="0"/>
          <a:ea typeface="ＭＳ Ｐゴシック" charset="-128"/>
        </a:defRPr>
      </a:lvl3pPr>
      <a:lvl4pPr algn="l" rtl="0" eaLnBrk="0" fontAlgn="base" hangingPunct="0">
        <a:spcBef>
          <a:spcPct val="0"/>
        </a:spcBef>
        <a:spcAft>
          <a:spcPct val="0"/>
        </a:spcAft>
        <a:defRPr sz="2800">
          <a:solidFill>
            <a:schemeClr val="accent1"/>
          </a:solidFill>
          <a:latin typeface="Arial Black" pitchFamily="34" charset="0"/>
          <a:ea typeface="ＭＳ Ｐゴシック" charset="-128"/>
        </a:defRPr>
      </a:lvl4pPr>
      <a:lvl5pPr algn="l" rtl="0" eaLnBrk="0" fontAlgn="base" hangingPunct="0">
        <a:spcBef>
          <a:spcPct val="0"/>
        </a:spcBef>
        <a:spcAft>
          <a:spcPct val="0"/>
        </a:spcAft>
        <a:defRPr sz="2800">
          <a:solidFill>
            <a:schemeClr val="accent1"/>
          </a:solidFill>
          <a:latin typeface="Arial Black" pitchFamily="34" charset="0"/>
          <a:ea typeface="ＭＳ Ｐゴシック" charset="-128"/>
        </a:defRPr>
      </a:lvl5pPr>
      <a:lvl6pPr marL="457200" algn="l" rtl="0" fontAlgn="base">
        <a:spcBef>
          <a:spcPct val="0"/>
        </a:spcBef>
        <a:spcAft>
          <a:spcPct val="0"/>
        </a:spcAft>
        <a:defRPr sz="3200">
          <a:solidFill>
            <a:schemeClr val="accent1"/>
          </a:solidFill>
          <a:latin typeface="Arial Black" pitchFamily="34" charset="0"/>
        </a:defRPr>
      </a:lvl6pPr>
      <a:lvl7pPr marL="914400" algn="l" rtl="0" fontAlgn="base">
        <a:spcBef>
          <a:spcPct val="0"/>
        </a:spcBef>
        <a:spcAft>
          <a:spcPct val="0"/>
        </a:spcAft>
        <a:defRPr sz="3200">
          <a:solidFill>
            <a:schemeClr val="accent1"/>
          </a:solidFill>
          <a:latin typeface="Arial Black" pitchFamily="34" charset="0"/>
        </a:defRPr>
      </a:lvl7pPr>
      <a:lvl8pPr marL="1371600" algn="l" rtl="0" fontAlgn="base">
        <a:spcBef>
          <a:spcPct val="0"/>
        </a:spcBef>
        <a:spcAft>
          <a:spcPct val="0"/>
        </a:spcAft>
        <a:defRPr sz="3200">
          <a:solidFill>
            <a:schemeClr val="accent1"/>
          </a:solidFill>
          <a:latin typeface="Arial Black" pitchFamily="34" charset="0"/>
        </a:defRPr>
      </a:lvl8pPr>
      <a:lvl9pPr marL="1828800" algn="l" rtl="0" fontAlgn="base">
        <a:spcBef>
          <a:spcPct val="0"/>
        </a:spcBef>
        <a:spcAft>
          <a:spcPct val="0"/>
        </a:spcAft>
        <a:defRPr sz="3200">
          <a:solidFill>
            <a:schemeClr val="accent1"/>
          </a:solidFill>
          <a:latin typeface="Arial Black"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f"/><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9: Internationalization</a:t>
            </a:r>
            <a:endParaRPr lang="en-US" dirty="0"/>
          </a:p>
        </p:txBody>
      </p:sp>
      <p:pic>
        <p:nvPicPr>
          <p:cNvPr id="12" name="Picture 11"/>
          <p:cNvPicPr>
            <a:picLocks noChangeAspect="1"/>
          </p:cNvPicPr>
          <p:nvPr/>
        </p:nvPicPr>
        <p:blipFill>
          <a:blip r:embed="rId3"/>
          <a:stretch>
            <a:fillRect/>
          </a:stretch>
        </p:blipFill>
        <p:spPr>
          <a:xfrm>
            <a:off x="381000" y="838200"/>
            <a:ext cx="8026400" cy="6019800"/>
          </a:xfrm>
          <a:prstGeom prst="rect">
            <a:avLst/>
          </a:prstGeom>
        </p:spPr>
      </p:pic>
    </p:spTree>
    <p:extLst>
      <p:ext uri="{BB962C8B-B14F-4D97-AF65-F5344CB8AC3E}">
        <p14:creationId xmlns:p14="http://schemas.microsoft.com/office/powerpoint/2010/main" val="1112520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is hard.</a:t>
            </a:r>
            <a:endParaRPr lang="en-US" dirty="0"/>
          </a:p>
        </p:txBody>
      </p:sp>
      <p:pic>
        <p:nvPicPr>
          <p:cNvPr id="4" name="Picture 3"/>
          <p:cNvPicPr>
            <a:picLocks noChangeAspect="1"/>
          </p:cNvPicPr>
          <p:nvPr/>
        </p:nvPicPr>
        <p:blipFill>
          <a:blip r:embed="rId2"/>
          <a:stretch>
            <a:fillRect/>
          </a:stretch>
        </p:blipFill>
        <p:spPr>
          <a:xfrm>
            <a:off x="4647028" y="914400"/>
            <a:ext cx="4515888" cy="3349284"/>
          </a:xfrm>
          <a:prstGeom prst="rect">
            <a:avLst/>
          </a:prstGeom>
        </p:spPr>
      </p:pic>
      <p:pic>
        <p:nvPicPr>
          <p:cNvPr id="5" name="Picture 4"/>
          <p:cNvPicPr>
            <a:picLocks noChangeAspect="1"/>
          </p:cNvPicPr>
          <p:nvPr/>
        </p:nvPicPr>
        <p:blipFill rotWithShape="1">
          <a:blip r:embed="rId3"/>
          <a:srcRect t="20991" b="31781"/>
          <a:stretch/>
        </p:blipFill>
        <p:spPr>
          <a:xfrm>
            <a:off x="4648200" y="0"/>
            <a:ext cx="4495800" cy="1371601"/>
          </a:xfrm>
          <a:prstGeom prst="rect">
            <a:avLst/>
          </a:prstGeom>
        </p:spPr>
      </p:pic>
      <p:pic>
        <p:nvPicPr>
          <p:cNvPr id="6" name="Picture 5"/>
          <p:cNvPicPr>
            <a:picLocks noChangeAspect="1"/>
          </p:cNvPicPr>
          <p:nvPr/>
        </p:nvPicPr>
        <p:blipFill rotWithShape="1">
          <a:blip r:embed="rId4"/>
          <a:srcRect l="15001" t="28411" r="11249"/>
          <a:stretch/>
        </p:blipFill>
        <p:spPr>
          <a:xfrm>
            <a:off x="148883" y="4873285"/>
            <a:ext cx="4495800" cy="3273072"/>
          </a:xfrm>
          <a:prstGeom prst="rect">
            <a:avLst/>
          </a:prstGeom>
        </p:spPr>
      </p:pic>
      <p:pic>
        <p:nvPicPr>
          <p:cNvPr id="7" name="Picture 6"/>
          <p:cNvPicPr>
            <a:picLocks noChangeAspect="1"/>
          </p:cNvPicPr>
          <p:nvPr/>
        </p:nvPicPr>
        <p:blipFill>
          <a:blip r:embed="rId5"/>
          <a:stretch>
            <a:fillRect/>
          </a:stretch>
        </p:blipFill>
        <p:spPr>
          <a:xfrm>
            <a:off x="4644683" y="3657600"/>
            <a:ext cx="4499317" cy="3666943"/>
          </a:xfrm>
          <a:prstGeom prst="rect">
            <a:avLst/>
          </a:prstGeom>
        </p:spPr>
      </p:pic>
      <p:pic>
        <p:nvPicPr>
          <p:cNvPr id="8" name="Picture 7"/>
          <p:cNvPicPr>
            <a:picLocks noChangeAspect="1"/>
          </p:cNvPicPr>
          <p:nvPr/>
        </p:nvPicPr>
        <p:blipFill>
          <a:blip r:embed="rId6"/>
          <a:stretch>
            <a:fillRect/>
          </a:stretch>
        </p:blipFill>
        <p:spPr>
          <a:xfrm>
            <a:off x="762000" y="762000"/>
            <a:ext cx="3117166" cy="3974387"/>
          </a:xfrm>
          <a:prstGeom prst="rect">
            <a:avLst/>
          </a:prstGeom>
        </p:spPr>
      </p:pic>
    </p:spTree>
    <p:extLst>
      <p:ext uri="{BB962C8B-B14F-4D97-AF65-F5344CB8AC3E}">
        <p14:creationId xmlns:p14="http://schemas.microsoft.com/office/powerpoint/2010/main" val="10465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Localize a grocery list</a:t>
            </a:r>
            <a:endParaRPr lang="en-US" dirty="0"/>
          </a:p>
        </p:txBody>
      </p:sp>
      <p:sp>
        <p:nvSpPr>
          <p:cNvPr id="3" name="Text Placeholder 2"/>
          <p:cNvSpPr>
            <a:spLocks noGrp="1"/>
          </p:cNvSpPr>
          <p:nvPr>
            <p:ph type="body" idx="1"/>
          </p:nvPr>
        </p:nvSpPr>
        <p:spPr/>
        <p:txBody>
          <a:bodyPr/>
          <a:lstStyle/>
          <a:p>
            <a:r>
              <a:rPr lang="en-US" dirty="0" smtClean="0"/>
              <a:t>Use </a:t>
            </a:r>
            <a:r>
              <a:rPr lang="en-US" dirty="0" err="1" smtClean="0"/>
              <a:t>Javascript</a:t>
            </a:r>
            <a:r>
              <a:rPr lang="en-US" dirty="0" smtClean="0"/>
              <a:t> libraries for i18n</a:t>
            </a:r>
          </a:p>
          <a:p>
            <a:endParaRPr lang="en-US" dirty="0"/>
          </a:p>
          <a:p>
            <a:r>
              <a:rPr lang="en-US" dirty="0" smtClean="0"/>
              <a:t>Work in pairs </a:t>
            </a:r>
            <a:r>
              <a:rPr lang="en-US" dirty="0"/>
              <a:t>to:</a:t>
            </a:r>
          </a:p>
          <a:p>
            <a:pPr lvl="1"/>
            <a:r>
              <a:rPr lang="en-US" dirty="0" smtClean="0"/>
              <a:t>format </a:t>
            </a:r>
            <a:r>
              <a:rPr lang="en-US" dirty="0"/>
              <a:t>instructions </a:t>
            </a:r>
            <a:endParaRPr lang="en-US" dirty="0" smtClean="0"/>
          </a:p>
          <a:p>
            <a:pPr lvl="1"/>
            <a:r>
              <a:rPr lang="en-US" dirty="0" smtClean="0"/>
              <a:t>format the </a:t>
            </a:r>
            <a:r>
              <a:rPr lang="en-US" dirty="0"/>
              <a:t>grocery </a:t>
            </a:r>
            <a:r>
              <a:rPr lang="en-US" dirty="0" smtClean="0"/>
              <a:t>list</a:t>
            </a:r>
            <a:endParaRPr lang="en-US" dirty="0"/>
          </a:p>
          <a:p>
            <a:pPr lvl="1"/>
            <a:r>
              <a:rPr lang="en-US" dirty="0" smtClean="0"/>
              <a:t>format </a:t>
            </a:r>
            <a:r>
              <a:rPr lang="en-US" dirty="0"/>
              <a:t>prices and dates</a:t>
            </a:r>
          </a:p>
          <a:p>
            <a:pPr marL="0" indent="0">
              <a:buNone/>
            </a:pPr>
            <a:endParaRPr lang="en-US" dirty="0"/>
          </a:p>
          <a:p>
            <a:pPr marL="0" indent="0" algn="ctr">
              <a:buNone/>
            </a:pPr>
            <a:r>
              <a:rPr lang="en-US" b="1" dirty="0" err="1" smtClean="0">
                <a:solidFill>
                  <a:srgbClr val="FF0000"/>
                </a:solidFill>
              </a:rPr>
              <a:t>shoutkey.com</a:t>
            </a:r>
            <a:r>
              <a:rPr lang="en-US" b="1" dirty="0" smtClean="0">
                <a:solidFill>
                  <a:srgbClr val="FF0000"/>
                </a:solidFill>
              </a:rPr>
              <a:t>/cursor</a:t>
            </a:r>
            <a:endParaRPr lang="en-US" b="1" dirty="0" smtClean="0">
              <a:solidFill>
                <a:srgbClr val="FF0000"/>
              </a:solidFill>
            </a:endParaRPr>
          </a:p>
          <a:p>
            <a:endParaRPr lang="en-US" dirty="0" smtClean="0"/>
          </a:p>
          <a:p>
            <a:pPr lvl="1"/>
            <a:endParaRPr lang="en-US" b="1" dirty="0">
              <a:solidFill>
                <a:srgbClr val="FF0000"/>
              </a:solidFill>
            </a:endParaRPr>
          </a:p>
        </p:txBody>
      </p:sp>
    </p:spTree>
    <p:extLst>
      <p:ext uri="{BB962C8B-B14F-4D97-AF65-F5344CB8AC3E}">
        <p14:creationId xmlns:p14="http://schemas.microsoft.com/office/powerpoint/2010/main" val="83948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Localize a grocery list</a:t>
            </a:r>
            <a:endParaRPr lang="en-US" dirty="0"/>
          </a:p>
        </p:txBody>
      </p:sp>
      <p:sp>
        <p:nvSpPr>
          <p:cNvPr id="3" name="Text Placeholder 2"/>
          <p:cNvSpPr>
            <a:spLocks noGrp="1"/>
          </p:cNvSpPr>
          <p:nvPr>
            <p:ph type="body" idx="1"/>
          </p:nvPr>
        </p:nvSpPr>
        <p:spPr>
          <a:xfrm>
            <a:off x="0" y="914400"/>
            <a:ext cx="9753600" cy="5943600"/>
          </a:xfrm>
        </p:spPr>
        <p:txBody>
          <a:bodyPr/>
          <a:lstStyle/>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title</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.html(t</a:t>
            </a:r>
            <a:r>
              <a:rPr lang="en-US" sz="2000" dirty="0">
                <a:latin typeface="Consolas" charset="0"/>
                <a:ea typeface="Consolas" charset="0"/>
                <a:cs typeface="Consolas" charset="0"/>
              </a:rPr>
              <a:t>("title"));  </a:t>
            </a:r>
            <a:endParaRPr lang="en-US" sz="2000" dirty="0" smtClean="0">
              <a:latin typeface="Consolas" charset="0"/>
              <a:ea typeface="Consolas" charset="0"/>
              <a:cs typeface="Consolas" charset="0"/>
            </a:endParaRPr>
          </a:p>
          <a:p>
            <a:pPr marL="0" indent="0">
              <a:buNone/>
            </a:pP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instructions</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.html(t</a:t>
            </a:r>
            <a:r>
              <a:rPr lang="en-US" sz="2000" dirty="0">
                <a:latin typeface="Consolas" charset="0"/>
                <a:ea typeface="Consolas" charset="0"/>
                <a:cs typeface="Consolas" charset="0"/>
              </a:rPr>
              <a:t>("instructions", {store: "Whole </a:t>
            </a:r>
            <a:r>
              <a:rPr lang="en-US" sz="2000" dirty="0" smtClean="0">
                <a:latin typeface="Consolas" charset="0"/>
                <a:ea typeface="Consolas" charset="0"/>
                <a:cs typeface="Consolas" charset="0"/>
              </a:rPr>
              <a:t>Foods"}));  </a:t>
            </a:r>
          </a:p>
          <a:p>
            <a:pPr marL="0" indent="0">
              <a:buNone/>
            </a:pP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list").</a:t>
            </a:r>
            <a:r>
              <a:rPr lang="en-US" sz="2000" dirty="0" smtClean="0">
                <a:latin typeface="Consolas" charset="0"/>
                <a:ea typeface="Consolas" charset="0"/>
                <a:cs typeface="Consolas" charset="0"/>
              </a:rPr>
              <a:t>append</a:t>
            </a:r>
            <a:r>
              <a:rPr lang="en-US" sz="2000" dirty="0">
                <a:latin typeface="Consolas" charset="0"/>
                <a:ea typeface="Consolas" charset="0"/>
                <a:cs typeface="Consolas" charset="0"/>
              </a:rPr>
              <a:t>("&lt;li&gt;"+t("</a:t>
            </a:r>
            <a:r>
              <a:rPr lang="en-US" sz="2000" dirty="0" err="1">
                <a:latin typeface="Consolas" charset="0"/>
                <a:ea typeface="Consolas" charset="0"/>
                <a:cs typeface="Consolas" charset="0"/>
              </a:rPr>
              <a:t>items.apple</a:t>
            </a:r>
            <a:r>
              <a:rPr lang="en-US" sz="2000" dirty="0">
                <a:latin typeface="Consolas" charset="0"/>
                <a:ea typeface="Consolas" charset="0"/>
                <a:cs typeface="Consolas" charset="0"/>
              </a:rPr>
              <a:t>", {count:5</a:t>
            </a:r>
            <a:r>
              <a:rPr lang="en-US" sz="2000" dirty="0" smtClean="0">
                <a:latin typeface="Consolas" charset="0"/>
                <a:ea typeface="Consolas" charset="0"/>
                <a:cs typeface="Consolas" charset="0"/>
              </a:rPr>
              <a:t>})+"&lt;/</a:t>
            </a:r>
            <a:r>
              <a:rPr lang="en-US" sz="2000" dirty="0">
                <a:latin typeface="Consolas" charset="0"/>
                <a:ea typeface="Consolas" charset="0"/>
                <a:cs typeface="Consolas" charset="0"/>
              </a:rPr>
              <a:t>li&gt;");  $("#list").append("&lt;li&gt;"+t("</a:t>
            </a:r>
            <a:r>
              <a:rPr lang="en-US" sz="2000" dirty="0" err="1">
                <a:latin typeface="Consolas" charset="0"/>
                <a:ea typeface="Consolas" charset="0"/>
                <a:cs typeface="Consolas" charset="0"/>
              </a:rPr>
              <a:t>items.milk</a:t>
            </a:r>
            <a:r>
              <a:rPr lang="en-US" sz="2000" dirty="0">
                <a:latin typeface="Consolas" charset="0"/>
                <a:ea typeface="Consolas" charset="0"/>
                <a:cs typeface="Consolas" charset="0"/>
              </a:rPr>
              <a:t>", {count:1})+"&lt;/li&gt;");  $("#list").append("&lt;li&gt;"+t("</a:t>
            </a:r>
            <a:r>
              <a:rPr lang="en-US" sz="2000" dirty="0" err="1">
                <a:latin typeface="Consolas" charset="0"/>
                <a:ea typeface="Consolas" charset="0"/>
                <a:cs typeface="Consolas" charset="0"/>
              </a:rPr>
              <a:t>items.icecream</a:t>
            </a:r>
            <a:r>
              <a:rPr lang="en-US" sz="2000" dirty="0">
                <a:latin typeface="Consolas" charset="0"/>
                <a:ea typeface="Consolas" charset="0"/>
                <a:cs typeface="Consolas" charset="0"/>
              </a:rPr>
              <a:t>", {count:2</a:t>
            </a:r>
            <a:r>
              <a:rPr lang="en-US" sz="2000" dirty="0" smtClean="0">
                <a:latin typeface="Consolas" charset="0"/>
                <a:ea typeface="Consolas" charset="0"/>
                <a:cs typeface="Consolas" charset="0"/>
              </a:rPr>
              <a:t>})+"&lt;/</a:t>
            </a:r>
            <a:r>
              <a:rPr lang="en-US" sz="2000" dirty="0">
                <a:latin typeface="Consolas" charset="0"/>
                <a:ea typeface="Consolas" charset="0"/>
                <a:cs typeface="Consolas" charset="0"/>
              </a:rPr>
              <a:t>li&gt;");  </a:t>
            </a: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list").append("&lt;li&gt;"+t("</a:t>
            </a:r>
            <a:r>
              <a:rPr lang="en-US" sz="2000" dirty="0" err="1">
                <a:latin typeface="Consolas" charset="0"/>
                <a:ea typeface="Consolas" charset="0"/>
                <a:cs typeface="Consolas" charset="0"/>
              </a:rPr>
              <a:t>items.steak</a:t>
            </a:r>
            <a:r>
              <a:rPr lang="en-US" sz="2000" dirty="0">
                <a:latin typeface="Consolas" charset="0"/>
                <a:ea typeface="Consolas" charset="0"/>
                <a:cs typeface="Consolas" charset="0"/>
              </a:rPr>
              <a:t>", {count:2})+"&lt;/li&gt;");  </a:t>
            </a:r>
            <a:endParaRPr lang="en-US" sz="2000" dirty="0" smtClean="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date</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html("&lt;b&gt;Date: &lt;/b&gt;" + moment().format("L"));  </a:t>
            </a:r>
            <a:endParaRPr lang="en-US" sz="2000" dirty="0" smtClean="0">
              <a:latin typeface="Consolas" charset="0"/>
              <a:ea typeface="Consolas" charset="0"/>
              <a:cs typeface="Consolas" charset="0"/>
            </a:endParaRPr>
          </a:p>
          <a:p>
            <a:pPr marL="0" indent="0">
              <a:buNone/>
            </a:pP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price</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html("&lt;b&gt;Price: &lt;/b&gt;" + numeral(1022.23</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.format</a:t>
            </a:r>
            <a:r>
              <a:rPr lang="en-US" sz="2000" dirty="0">
                <a:latin typeface="Consolas" charset="0"/>
                <a:ea typeface="Consolas" charset="0"/>
                <a:cs typeface="Consolas" charset="0"/>
              </a:rPr>
              <a:t>("$0,0.00"));</a:t>
            </a:r>
            <a:endParaRPr lang="en-US" sz="2000" dirty="0" smtClean="0">
              <a:latin typeface="Consolas" charset="0"/>
              <a:ea typeface="Consolas" charset="0"/>
              <a:cs typeface="Consolas" charset="0"/>
            </a:endParaRPr>
          </a:p>
          <a:p>
            <a:pPr lvl="1"/>
            <a:endParaRPr lang="en-US" sz="20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2845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People’s System Usage Is Affected</a:t>
            </a:r>
            <a:endParaRPr lang="en-US" dirty="0"/>
          </a:p>
        </p:txBody>
      </p:sp>
      <p:sp>
        <p:nvSpPr>
          <p:cNvPr id="3" name="Text Placeholder 2"/>
          <p:cNvSpPr>
            <a:spLocks noGrp="1"/>
          </p:cNvSpPr>
          <p:nvPr>
            <p:ph type="body" idx="1"/>
          </p:nvPr>
        </p:nvSpPr>
        <p:spPr>
          <a:xfrm>
            <a:off x="609600" y="5181600"/>
            <a:ext cx="7772400" cy="1524000"/>
          </a:xfrm>
        </p:spPr>
        <p:txBody>
          <a:bodyPr/>
          <a:lstStyle/>
          <a:p>
            <a:pPr marL="0" indent="0">
              <a:buNone/>
            </a:pPr>
            <a:r>
              <a:rPr lang="en-US" sz="2000" b="1" kern="1200" dirty="0">
                <a:solidFill>
                  <a:srgbClr val="FF0000"/>
                </a:solidFill>
                <a:latin typeface="Times New Roman" pitchFamily="18" charset="0"/>
                <a:cs typeface="Arial" charset="0"/>
              </a:rPr>
              <a:t>Event sequence data analysis is common in many domains, including web and software development, transportation, and medical care. Few have i</a:t>
            </a:r>
            <a:r>
              <a:rPr lang="en-US" sz="2000" kern="1200" dirty="0">
                <a:latin typeface="Times New Roman" pitchFamily="18" charset="0"/>
                <a:cs typeface="Arial" charset="0"/>
              </a:rPr>
              <a:t>nvestigated visualization techniques for comparative analysis of multiple event sequence datasets. Grounded in the real-world characteristics of web clickstream data, we </a:t>
            </a:r>
            <a:endParaRPr lang="en-US" sz="2000" dirty="0"/>
          </a:p>
        </p:txBody>
      </p:sp>
      <p:pic>
        <p:nvPicPr>
          <p:cNvPr id="4" name="Picture 3" descr="Screen Shot 2015-04-09 at 1.4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35301"/>
            <a:ext cx="6591300" cy="2501649"/>
          </a:xfrm>
          <a:prstGeom prst="rect">
            <a:avLst/>
          </a:prstGeom>
        </p:spPr>
      </p:pic>
      <p:pic>
        <p:nvPicPr>
          <p:cNvPr id="5" name="Picture 4" descr="Screen Shot 2015-04-09 at 1.48.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613" y="2314227"/>
            <a:ext cx="6564337" cy="2502247"/>
          </a:xfrm>
          <a:prstGeom prst="rect">
            <a:avLst/>
          </a:prstGeom>
        </p:spPr>
      </p:pic>
    </p:spTree>
    <p:extLst>
      <p:ext uri="{BB962C8B-B14F-4D97-AF65-F5344CB8AC3E}">
        <p14:creationId xmlns:p14="http://schemas.microsoft.com/office/powerpoint/2010/main" val="942615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People’s System Usage Is Affected</a:t>
            </a:r>
            <a:endParaRPr lang="en-US" dirty="0"/>
          </a:p>
        </p:txBody>
      </p:sp>
      <p:sp>
        <p:nvSpPr>
          <p:cNvPr id="7" name="Text Placeholder 6"/>
          <p:cNvSpPr>
            <a:spLocks noGrp="1"/>
          </p:cNvSpPr>
          <p:nvPr>
            <p:ph type="body" idx="1"/>
          </p:nvPr>
        </p:nvSpPr>
        <p:spPr/>
        <p:txBody>
          <a:bodyPr/>
          <a:lstStyle/>
          <a:p>
            <a:r>
              <a:rPr lang="en-US" dirty="0" smtClean="0"/>
              <a:t>Try browsing, selecting text, dragging a page in Arabic.</a:t>
            </a:r>
            <a:endParaRPr lang="en-US" dirty="0"/>
          </a:p>
        </p:txBody>
      </p:sp>
      <p:pic>
        <p:nvPicPr>
          <p:cNvPr id="8" name="Picture 7" descr="Screen Shot 2015-04-10 at 11.59.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45" y="3124200"/>
            <a:ext cx="7351710" cy="5350119"/>
          </a:xfrm>
          <a:prstGeom prst="rect">
            <a:avLst/>
          </a:prstGeom>
        </p:spPr>
      </p:pic>
      <p:sp>
        <p:nvSpPr>
          <p:cNvPr id="9" name="Rectangle 8"/>
          <p:cNvSpPr/>
          <p:nvPr/>
        </p:nvSpPr>
        <p:spPr>
          <a:xfrm>
            <a:off x="2590868" y="2387025"/>
            <a:ext cx="3886064" cy="584775"/>
          </a:xfrm>
          <a:prstGeom prst="rect">
            <a:avLst/>
          </a:prstGeom>
        </p:spPr>
        <p:txBody>
          <a:bodyPr wrap="none">
            <a:spAutoFit/>
          </a:bodyPr>
          <a:lstStyle/>
          <a:p>
            <a:pPr marL="0" indent="0" algn="ctr">
              <a:buNone/>
            </a:pPr>
            <a:r>
              <a:rPr lang="en-US" sz="3200" b="1" dirty="0" err="1" smtClean="0">
                <a:solidFill>
                  <a:srgbClr val="FF0000"/>
                </a:solidFill>
              </a:rPr>
              <a:t>shoutkey.com</a:t>
            </a:r>
            <a:r>
              <a:rPr lang="en-US" sz="3200" b="1" dirty="0" smtClean="0">
                <a:solidFill>
                  <a:srgbClr val="FF0000"/>
                </a:solidFill>
              </a:rPr>
              <a:t>/gnat</a:t>
            </a:r>
            <a:endParaRPr lang="en-US" sz="3200" b="1" dirty="0">
              <a:solidFill>
                <a:srgbClr val="FF0000"/>
              </a:solidFill>
            </a:endParaRPr>
          </a:p>
        </p:txBody>
      </p:sp>
    </p:spTree>
    <p:extLst>
      <p:ext uri="{BB962C8B-B14F-4D97-AF65-F5344CB8AC3E}">
        <p14:creationId xmlns:p14="http://schemas.microsoft.com/office/powerpoint/2010/main" val="7733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Text Placeholder 2"/>
          <p:cNvSpPr>
            <a:spLocks noGrp="1"/>
          </p:cNvSpPr>
          <p:nvPr>
            <p:ph type="body" idx="1"/>
          </p:nvPr>
        </p:nvSpPr>
        <p:spPr/>
        <p:txBody>
          <a:bodyPr/>
          <a:lstStyle/>
          <a:p>
            <a:r>
              <a:rPr lang="en-US" dirty="0" smtClean="0"/>
              <a:t>Age / ID verification</a:t>
            </a:r>
          </a:p>
          <a:p>
            <a:r>
              <a:rPr lang="en-US" dirty="0" smtClean="0"/>
              <a:t>Mobile verification</a:t>
            </a:r>
          </a:p>
          <a:p>
            <a:r>
              <a:rPr lang="en-US" dirty="0" smtClean="0"/>
              <a:t>Banned services</a:t>
            </a:r>
          </a:p>
          <a:p>
            <a:r>
              <a:rPr lang="en-US" dirty="0"/>
              <a:t>Finance: credit card, payment</a:t>
            </a:r>
          </a:p>
          <a:p>
            <a:endParaRPr lang="en-US" dirty="0" smtClean="0"/>
          </a:p>
        </p:txBody>
      </p:sp>
      <p:pic>
        <p:nvPicPr>
          <p:cNvPr id="6" name="Picture 5"/>
          <p:cNvPicPr>
            <a:picLocks noChangeAspect="1"/>
          </p:cNvPicPr>
          <p:nvPr/>
        </p:nvPicPr>
        <p:blipFill>
          <a:blip r:embed="rId2"/>
          <a:stretch>
            <a:fillRect/>
          </a:stretch>
        </p:blipFill>
        <p:spPr>
          <a:xfrm>
            <a:off x="1981200" y="3505200"/>
            <a:ext cx="5295900" cy="3118697"/>
          </a:xfrm>
          <a:prstGeom prst="rect">
            <a:avLst/>
          </a:prstGeom>
        </p:spPr>
      </p:pic>
    </p:spTree>
    <p:extLst>
      <p:ext uri="{BB962C8B-B14F-4D97-AF65-F5344CB8AC3E}">
        <p14:creationId xmlns:p14="http://schemas.microsoft.com/office/powerpoint/2010/main" val="1543796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Usage</a:t>
            </a:r>
            <a:endParaRPr lang="en-US" dirty="0"/>
          </a:p>
        </p:txBody>
      </p:sp>
      <p:pic>
        <p:nvPicPr>
          <p:cNvPr id="4" name="Picture 3"/>
          <p:cNvPicPr>
            <a:picLocks noChangeAspect="1"/>
          </p:cNvPicPr>
          <p:nvPr/>
        </p:nvPicPr>
        <p:blipFill>
          <a:blip r:embed="rId2"/>
          <a:stretch>
            <a:fillRect/>
          </a:stretch>
        </p:blipFill>
        <p:spPr>
          <a:xfrm>
            <a:off x="304800" y="991772"/>
            <a:ext cx="8458200" cy="5492338"/>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0142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Preferences Around the World</a:t>
            </a:r>
            <a:endParaRPr lang="en-US" dirty="0"/>
          </a:p>
        </p:txBody>
      </p:sp>
      <p:sp>
        <p:nvSpPr>
          <p:cNvPr id="9" name="TextBox 8"/>
          <p:cNvSpPr txBox="1"/>
          <p:nvPr/>
        </p:nvSpPr>
        <p:spPr>
          <a:xfrm>
            <a:off x="304800" y="1295400"/>
            <a:ext cx="8543364" cy="523220"/>
          </a:xfrm>
          <a:prstGeom prst="rect">
            <a:avLst/>
          </a:prstGeom>
          <a:noFill/>
        </p:spPr>
        <p:txBody>
          <a:bodyPr wrap="none" rtlCol="0">
            <a:spAutoFit/>
          </a:bodyPr>
          <a:lstStyle/>
          <a:p>
            <a:r>
              <a:rPr lang="en-US" sz="2800" dirty="0" smtClean="0"/>
              <a:t>Let’s check out the blog post: </a:t>
            </a:r>
            <a:r>
              <a:rPr lang="en-US" sz="2800" b="1" u="sng" dirty="0" err="1" smtClean="0">
                <a:solidFill>
                  <a:srgbClr val="C00000"/>
                </a:solidFill>
              </a:rPr>
              <a:t>shoutkey.com</a:t>
            </a:r>
            <a:r>
              <a:rPr lang="en-US" sz="2800" b="1" u="sng" dirty="0" smtClean="0">
                <a:solidFill>
                  <a:srgbClr val="C00000"/>
                </a:solidFill>
              </a:rPr>
              <a:t>/humor</a:t>
            </a:r>
            <a:endParaRPr lang="en-US" sz="2800" b="1" u="sng" dirty="0">
              <a:solidFill>
                <a:srgbClr val="C00000"/>
              </a:solidFill>
            </a:endParaRPr>
          </a:p>
        </p:txBody>
      </p:sp>
      <p:pic>
        <p:nvPicPr>
          <p:cNvPr id="7" name="Picture 6" descr="Screen Shot 2015-04-03 at 12.2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1200"/>
            <a:ext cx="9144000" cy="4696343"/>
          </a:xfrm>
          <a:prstGeom prst="rect">
            <a:avLst/>
          </a:prstGeom>
        </p:spPr>
      </p:pic>
    </p:spTree>
    <p:extLst>
      <p:ext uri="{BB962C8B-B14F-4D97-AF65-F5344CB8AC3E}">
        <p14:creationId xmlns:p14="http://schemas.microsoft.com/office/powerpoint/2010/main" val="1698870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Hofstede’s Cultural Dimensions Theory</a:t>
            </a:r>
          </a:p>
        </p:txBody>
      </p:sp>
      <p:sp>
        <p:nvSpPr>
          <p:cNvPr id="3" name="Text Placeholder 2"/>
          <p:cNvSpPr>
            <a:spLocks noGrp="1"/>
          </p:cNvSpPr>
          <p:nvPr>
            <p:ph type="body" idx="1"/>
          </p:nvPr>
        </p:nvSpPr>
        <p:spPr>
          <a:xfrm>
            <a:off x="685800" y="1143000"/>
            <a:ext cx="8077200" cy="5334000"/>
          </a:xfrm>
        </p:spPr>
        <p:txBody>
          <a:bodyPr/>
          <a:lstStyle/>
          <a:p>
            <a:r>
              <a:rPr lang="en-US" dirty="0" smtClean="0"/>
              <a:t>Power Distance</a:t>
            </a:r>
          </a:p>
          <a:p>
            <a:pPr lvl="1"/>
            <a:r>
              <a:rPr lang="en-US" dirty="0" smtClean="0"/>
              <a:t>belief that power is distributed unequally</a:t>
            </a:r>
          </a:p>
          <a:p>
            <a:endParaRPr lang="en-US" dirty="0" smtClean="0"/>
          </a:p>
          <a:p>
            <a:r>
              <a:rPr lang="en-US" dirty="0" smtClean="0"/>
              <a:t>Individualism vs </a:t>
            </a:r>
            <a:r>
              <a:rPr lang="en-US" dirty="0" smtClean="0"/>
              <a:t>Collectivism</a:t>
            </a:r>
          </a:p>
          <a:p>
            <a:pPr lvl="1"/>
            <a:r>
              <a:rPr lang="en-US" dirty="0" smtClean="0"/>
              <a:t>Individuals are integrated into groups?</a:t>
            </a:r>
            <a:endParaRPr lang="en-US" dirty="0" smtClean="0"/>
          </a:p>
          <a:p>
            <a:pPr marL="0" indent="0">
              <a:buNone/>
            </a:pPr>
            <a:endParaRPr lang="en-US" dirty="0"/>
          </a:p>
          <a:p>
            <a:r>
              <a:rPr lang="en-US" dirty="0"/>
              <a:t>Masculinity vs Femininity</a:t>
            </a:r>
          </a:p>
          <a:p>
            <a:pPr lvl="1"/>
            <a:r>
              <a:rPr lang="en-US" dirty="0"/>
              <a:t>distribution of emotional roles between the </a:t>
            </a:r>
            <a:r>
              <a:rPr lang="en-US" dirty="0" smtClean="0"/>
              <a:t>genders</a:t>
            </a:r>
          </a:p>
          <a:p>
            <a:endParaRPr lang="en-US" dirty="0"/>
          </a:p>
          <a:p>
            <a:r>
              <a:rPr lang="en-US" dirty="0" smtClean="0"/>
              <a:t>Uncertainty </a:t>
            </a:r>
            <a:r>
              <a:rPr lang="en-US" dirty="0" smtClean="0"/>
              <a:t>Avoidance</a:t>
            </a:r>
          </a:p>
          <a:p>
            <a:pPr lvl="1"/>
            <a:r>
              <a:rPr lang="en-US" dirty="0" smtClean="0"/>
              <a:t>tolerance for uncertainty and </a:t>
            </a:r>
            <a:r>
              <a:rPr lang="en-US" dirty="0" smtClean="0"/>
              <a:t>ambiguity</a:t>
            </a:r>
            <a:endParaRPr lang="en-US" dirty="0" smtClean="0"/>
          </a:p>
        </p:txBody>
      </p:sp>
    </p:spTree>
    <p:extLst>
      <p:ext uri="{BB962C8B-B14F-4D97-AF65-F5344CB8AC3E}">
        <p14:creationId xmlns:p14="http://schemas.microsoft.com/office/powerpoint/2010/main" val="59424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Hofstede’s Cultural Dimensions Theory</a:t>
            </a:r>
          </a:p>
        </p:txBody>
      </p:sp>
      <p:pic>
        <p:nvPicPr>
          <p:cNvPr id="5" name="Picture 4" descr="Screen Shot 2015-04-09 at 11.28.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6" y="1574800"/>
            <a:ext cx="9119822" cy="4140200"/>
          </a:xfrm>
          <a:prstGeom prst="rect">
            <a:avLst/>
          </a:prstGeom>
        </p:spPr>
      </p:pic>
      <p:sp>
        <p:nvSpPr>
          <p:cNvPr id="6" name="Rounded Rectangle 5"/>
          <p:cNvSpPr/>
          <p:nvPr/>
        </p:nvSpPr>
        <p:spPr bwMode="auto">
          <a:xfrm>
            <a:off x="152400"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9" name="Rounded Rectangle 8"/>
          <p:cNvSpPr/>
          <p:nvPr/>
        </p:nvSpPr>
        <p:spPr bwMode="auto">
          <a:xfrm>
            <a:off x="2286000"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0" name="Rounded Rectangle 9"/>
          <p:cNvSpPr/>
          <p:nvPr/>
        </p:nvSpPr>
        <p:spPr bwMode="auto">
          <a:xfrm>
            <a:off x="4419600"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1" name="Rounded Rectangle 10"/>
          <p:cNvSpPr/>
          <p:nvPr/>
        </p:nvSpPr>
        <p:spPr bwMode="auto">
          <a:xfrm>
            <a:off x="6581775"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2" name="Rounded Rectangle 11"/>
          <p:cNvSpPr/>
          <p:nvPr/>
        </p:nvSpPr>
        <p:spPr bwMode="auto">
          <a:xfrm>
            <a:off x="152400"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3" name="Rounded Rectangle 12"/>
          <p:cNvSpPr/>
          <p:nvPr/>
        </p:nvSpPr>
        <p:spPr bwMode="auto">
          <a:xfrm>
            <a:off x="2286000"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4" name="Rounded Rectangle 13"/>
          <p:cNvSpPr/>
          <p:nvPr/>
        </p:nvSpPr>
        <p:spPr bwMode="auto">
          <a:xfrm>
            <a:off x="4419600"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5" name="Rounded Rectangle 14"/>
          <p:cNvSpPr/>
          <p:nvPr/>
        </p:nvSpPr>
        <p:spPr bwMode="auto">
          <a:xfrm>
            <a:off x="6581775"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7311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dirty="0">
                <a:ea typeface="ＭＳ Ｐゴシック" charset="-128"/>
              </a:rPr>
              <a:t>UI Hall of Fame or Shame?</a:t>
            </a:r>
          </a:p>
        </p:txBody>
      </p:sp>
      <p:sp>
        <p:nvSpPr>
          <p:cNvPr id="4099" name="Text Placeholder 8"/>
          <p:cNvSpPr>
            <a:spLocks noGrp="1"/>
          </p:cNvSpPr>
          <p:nvPr>
            <p:ph type="body" idx="1"/>
          </p:nvPr>
        </p:nvSpPr>
        <p:spPr/>
        <p:txBody>
          <a:bodyPr/>
          <a:lstStyle/>
          <a:p>
            <a:endParaRPr lang="en-US">
              <a:ea typeface="Arial" charset="0"/>
            </a:endParaRPr>
          </a:p>
        </p:txBody>
      </p:sp>
      <p:pic>
        <p:nvPicPr>
          <p:cNvPr id="4103" name="Picture 3" descr="pegsort"/>
          <p:cNvPicPr>
            <a:picLocks noChangeAspect="1" noChangeArrowheads="1"/>
          </p:cNvPicPr>
          <p:nvPr/>
        </p:nvPicPr>
        <p:blipFill>
          <a:blip r:embed="rId3"/>
          <a:srcRect/>
          <a:stretch>
            <a:fillRect/>
          </a:stretch>
        </p:blipFill>
        <p:spPr bwMode="auto">
          <a:xfrm>
            <a:off x="2286000" y="1524000"/>
            <a:ext cx="4191000" cy="3432175"/>
          </a:xfrm>
          <a:prstGeom prst="rect">
            <a:avLst/>
          </a:prstGeom>
          <a:noFill/>
          <a:ln w="9525">
            <a:noFill/>
            <a:miter lim="800000"/>
            <a:headEnd/>
            <a:tailEnd/>
          </a:ln>
        </p:spPr>
      </p:pic>
      <p:sp>
        <p:nvSpPr>
          <p:cNvPr id="4104" name="Text Box 4"/>
          <p:cNvSpPr txBox="1">
            <a:spLocks noChangeArrowheads="1"/>
          </p:cNvSpPr>
          <p:nvPr/>
        </p:nvSpPr>
        <p:spPr bwMode="auto">
          <a:xfrm>
            <a:off x="3581400" y="4953000"/>
            <a:ext cx="2901950" cy="366713"/>
          </a:xfrm>
          <a:prstGeom prst="rect">
            <a:avLst/>
          </a:prstGeom>
          <a:noFill/>
          <a:ln w="12700" cap="sq">
            <a:noFill/>
            <a:miter lim="800000"/>
            <a:headEnd type="none" w="sm" len="sm"/>
            <a:tailEnd type="none" w="sm" len="sm"/>
          </a:ln>
        </p:spPr>
        <p:txBody>
          <a:bodyPr wrap="none" anchorCtr="1">
            <a:prstTxWarp prst="textNoShape">
              <a:avLst/>
            </a:prstTxWarp>
            <a:spAutoFit/>
          </a:bodyPr>
          <a:lstStyle/>
          <a:p>
            <a:r>
              <a:rPr lang="en-US" sz="1800" b="1">
                <a:latin typeface="Gill Sans MT" charset="0"/>
              </a:rPr>
              <a:t>Source: UI Hall of Shame</a:t>
            </a:r>
          </a:p>
        </p:txBody>
      </p:sp>
    </p:spTree>
    <p:extLst>
      <p:ext uri="{BB962C8B-B14F-4D97-AF65-F5344CB8AC3E}">
        <p14:creationId xmlns:p14="http://schemas.microsoft.com/office/powerpoint/2010/main" val="3414546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a:t>
            </a:r>
            <a:r>
              <a:rPr lang="en-US" dirty="0" smtClean="0"/>
              <a:t>1. Explore</a:t>
            </a:r>
            <a:endParaRPr lang="en-US" dirty="0"/>
          </a:p>
        </p:txBody>
      </p:sp>
      <p:sp>
        <p:nvSpPr>
          <p:cNvPr id="3" name="Text Placeholder 2"/>
          <p:cNvSpPr>
            <a:spLocks noGrp="1"/>
          </p:cNvSpPr>
          <p:nvPr>
            <p:ph type="body" idx="1"/>
          </p:nvPr>
        </p:nvSpPr>
        <p:spPr/>
        <p:txBody>
          <a:bodyPr/>
          <a:lstStyle/>
          <a:p>
            <a:r>
              <a:rPr lang="en-US" dirty="0" smtClean="0"/>
              <a:t>Compare how website </a:t>
            </a:r>
            <a:r>
              <a:rPr lang="en-US" dirty="0"/>
              <a:t>design aesthetics </a:t>
            </a:r>
            <a:r>
              <a:rPr lang="en-US" dirty="0" smtClean="0"/>
              <a:t>differ around </a:t>
            </a:r>
            <a:r>
              <a:rPr lang="en-US" dirty="0"/>
              <a:t>the </a:t>
            </a:r>
            <a:r>
              <a:rPr lang="en-US" dirty="0" smtClean="0"/>
              <a:t>world!</a:t>
            </a:r>
          </a:p>
          <a:p>
            <a:pPr marL="0" indent="0">
              <a:buNone/>
            </a:pPr>
            <a:endParaRPr lang="en-US" dirty="0"/>
          </a:p>
          <a:p>
            <a:r>
              <a:rPr lang="en-US" dirty="0" smtClean="0"/>
              <a:t>For your country, find an example university homepage.</a:t>
            </a:r>
          </a:p>
          <a:p>
            <a:r>
              <a:rPr lang="en-US" dirty="0" smtClean="0"/>
              <a:t>Analyze it and fill out the form.</a:t>
            </a:r>
          </a:p>
          <a:p>
            <a:r>
              <a:rPr lang="en-US" dirty="0" smtClean="0"/>
              <a:t>Do it by yourself.</a:t>
            </a:r>
            <a:endParaRPr lang="en-US" dirty="0"/>
          </a:p>
          <a:p>
            <a:pPr marL="0" indent="0">
              <a:buNone/>
            </a:pPr>
            <a:endParaRPr lang="en-US" dirty="0" smtClean="0"/>
          </a:p>
          <a:p>
            <a:pPr marL="0" indent="0" algn="ctr">
              <a:buNone/>
            </a:pPr>
            <a:r>
              <a:rPr lang="en-US" b="1" dirty="0" err="1" smtClean="0">
                <a:solidFill>
                  <a:srgbClr val="FF0000"/>
                </a:solidFill>
              </a:rPr>
              <a:t>shoutkey.com</a:t>
            </a:r>
            <a:r>
              <a:rPr lang="en-US" b="1" dirty="0" smtClean="0">
                <a:solidFill>
                  <a:srgbClr val="FF0000"/>
                </a:solidFill>
              </a:rPr>
              <a:t>/southern</a:t>
            </a:r>
            <a:endParaRPr lang="en-US" dirty="0" smtClean="0"/>
          </a:p>
        </p:txBody>
      </p:sp>
    </p:spTree>
    <p:extLst>
      <p:ext uri="{BB962C8B-B14F-4D97-AF65-F5344CB8AC3E}">
        <p14:creationId xmlns:p14="http://schemas.microsoft.com/office/powerpoint/2010/main" val="14416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a:t>
            </a:r>
            <a:r>
              <a:rPr lang="en-US" dirty="0" smtClean="0"/>
              <a:t>2. Synthesize</a:t>
            </a:r>
            <a:endParaRPr lang="en-US" dirty="0"/>
          </a:p>
        </p:txBody>
      </p:sp>
      <p:sp>
        <p:nvSpPr>
          <p:cNvPr id="3" name="Text Placeholder 2"/>
          <p:cNvSpPr>
            <a:spLocks noGrp="1"/>
          </p:cNvSpPr>
          <p:nvPr>
            <p:ph type="body" idx="1"/>
          </p:nvPr>
        </p:nvSpPr>
        <p:spPr>
          <a:xfrm>
            <a:off x="685800" y="1066800"/>
            <a:ext cx="8458200" cy="4724400"/>
          </a:xfrm>
        </p:spPr>
        <p:txBody>
          <a:bodyPr/>
          <a:lstStyle/>
          <a:p>
            <a:pPr marL="0" indent="0">
              <a:buNone/>
            </a:pPr>
            <a:r>
              <a:rPr lang="en-US" dirty="0" smtClean="0"/>
              <a:t>Check out </a:t>
            </a:r>
            <a:r>
              <a:rPr lang="en-US" dirty="0" smtClean="0"/>
              <a:t>classmates’ </a:t>
            </a:r>
            <a:r>
              <a:rPr lang="en-US" dirty="0"/>
              <a:t>responses</a:t>
            </a:r>
            <a:r>
              <a:rPr lang="en-US" dirty="0" smtClean="0"/>
              <a:t>.</a:t>
            </a:r>
            <a:endParaRPr lang="en-US" dirty="0"/>
          </a:p>
          <a:p>
            <a:pPr marL="0" indent="0">
              <a:buNone/>
            </a:pPr>
            <a:endParaRPr lang="en-US" dirty="0" smtClean="0"/>
          </a:p>
          <a:p>
            <a:pPr marL="0" indent="0">
              <a:buNone/>
            </a:pPr>
            <a:r>
              <a:rPr lang="en-US" dirty="0" smtClean="0"/>
              <a:t>What trends do you see for your country?</a:t>
            </a:r>
          </a:p>
          <a:p>
            <a:pPr marL="0" indent="0">
              <a:buNone/>
            </a:pPr>
            <a:r>
              <a:rPr lang="en-US" dirty="0" smtClean="0"/>
              <a:t>(use the tabs at the bottom to </a:t>
            </a:r>
            <a:r>
              <a:rPr lang="en-US" dirty="0" smtClean="0"/>
              <a:t>select)</a:t>
            </a:r>
            <a:endParaRPr lang="en-US" dirty="0" smtClean="0"/>
          </a:p>
          <a:p>
            <a:pPr marL="0" indent="0">
              <a:buNone/>
            </a:pPr>
            <a:endParaRPr lang="en-US" dirty="0"/>
          </a:p>
          <a:p>
            <a:pPr marL="0" indent="0">
              <a:buNone/>
            </a:pPr>
            <a:r>
              <a:rPr lang="en-US" dirty="0" smtClean="0"/>
              <a:t>Relate to Hofstede’s Cultural Dimensions Theory</a:t>
            </a:r>
            <a:endParaRPr lang="en-US" sz="2400" dirty="0" smtClean="0"/>
          </a:p>
        </p:txBody>
      </p:sp>
      <p:pic>
        <p:nvPicPr>
          <p:cNvPr id="7" name="Picture 6" descr="Screen Shot 2015-04-09 at 2.23.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4265484"/>
            <a:ext cx="8267700" cy="1650811"/>
          </a:xfrm>
          <a:prstGeom prst="rect">
            <a:avLst/>
          </a:prstGeom>
        </p:spPr>
      </p:pic>
      <p:sp>
        <p:nvSpPr>
          <p:cNvPr id="4" name="Rectangle 3"/>
          <p:cNvSpPr/>
          <p:nvPr/>
        </p:nvSpPr>
        <p:spPr>
          <a:xfrm>
            <a:off x="2362200" y="6041390"/>
            <a:ext cx="3954993" cy="584775"/>
          </a:xfrm>
          <a:prstGeom prst="rect">
            <a:avLst/>
          </a:prstGeom>
        </p:spPr>
        <p:txBody>
          <a:bodyPr wrap="none">
            <a:spAutoFit/>
          </a:bodyPr>
          <a:lstStyle/>
          <a:p>
            <a:pPr marL="0" indent="0" algn="ctr">
              <a:buNone/>
            </a:pPr>
            <a:r>
              <a:rPr lang="en-US" sz="3200" b="1" dirty="0" err="1">
                <a:solidFill>
                  <a:srgbClr val="FF0000"/>
                </a:solidFill>
              </a:rPr>
              <a:t>shoutkey.com</a:t>
            </a:r>
            <a:r>
              <a:rPr lang="en-US" sz="3200" b="1" dirty="0">
                <a:solidFill>
                  <a:srgbClr val="FF0000"/>
                </a:solidFill>
              </a:rPr>
              <a:t>/valid</a:t>
            </a:r>
          </a:p>
        </p:txBody>
      </p:sp>
    </p:spTree>
    <p:extLst>
      <p:ext uri="{BB962C8B-B14F-4D97-AF65-F5344CB8AC3E}">
        <p14:creationId xmlns:p14="http://schemas.microsoft.com/office/powerpoint/2010/main" val="273028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a:t>
            </a:r>
            <a:r>
              <a:rPr lang="en-US" dirty="0" smtClean="0"/>
              <a:t>Part 3. Compare</a:t>
            </a:r>
            <a:endParaRPr lang="en-US" dirty="0"/>
          </a:p>
        </p:txBody>
      </p:sp>
      <p:sp>
        <p:nvSpPr>
          <p:cNvPr id="3" name="Text Placeholder 2"/>
          <p:cNvSpPr>
            <a:spLocks noGrp="1"/>
          </p:cNvSpPr>
          <p:nvPr>
            <p:ph type="body" idx="1"/>
          </p:nvPr>
        </p:nvSpPr>
        <p:spPr>
          <a:xfrm>
            <a:off x="457200" y="1447800"/>
            <a:ext cx="8153400" cy="4724400"/>
          </a:xfrm>
        </p:spPr>
        <p:txBody>
          <a:bodyPr/>
          <a:lstStyle/>
          <a:p>
            <a:r>
              <a:rPr lang="en-US" sz="3200" dirty="0" smtClean="0"/>
              <a:t>Turn to a </a:t>
            </a:r>
            <a:r>
              <a:rPr lang="en-US" sz="3200" dirty="0" smtClean="0"/>
              <a:t>neighbor w/ a different country. </a:t>
            </a:r>
            <a:endParaRPr lang="en-US" sz="3200" dirty="0" smtClean="0"/>
          </a:p>
          <a:p>
            <a:r>
              <a:rPr lang="en-US" sz="3200" dirty="0" smtClean="0"/>
              <a:t>Discuss the designs in the two countries you were assigned.</a:t>
            </a:r>
          </a:p>
          <a:p>
            <a:pPr lvl="1"/>
            <a:r>
              <a:rPr lang="en-US" sz="2800" dirty="0" smtClean="0"/>
              <a:t>In </a:t>
            </a:r>
            <a:r>
              <a:rPr lang="en-US" sz="2800" dirty="0"/>
              <a:t>what ways are the designs similar? </a:t>
            </a:r>
          </a:p>
          <a:p>
            <a:pPr lvl="1"/>
            <a:r>
              <a:rPr lang="en-US" sz="2800" dirty="0" smtClean="0"/>
              <a:t>In </a:t>
            </a:r>
            <a:r>
              <a:rPr lang="en-US" sz="2800" dirty="0"/>
              <a:t>what way are they different</a:t>
            </a:r>
            <a:r>
              <a:rPr lang="en-US" sz="2800" dirty="0" smtClean="0"/>
              <a:t>?</a:t>
            </a:r>
            <a:endParaRPr lang="en-US" sz="3200" dirty="0"/>
          </a:p>
        </p:txBody>
      </p:sp>
      <p:pic>
        <p:nvPicPr>
          <p:cNvPr id="7" name="Picture 6" descr="Screen Shot 2015-04-09 at 2.23.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7" y="4267200"/>
            <a:ext cx="8267700" cy="1650811"/>
          </a:xfrm>
          <a:prstGeom prst="rect">
            <a:avLst/>
          </a:prstGeom>
        </p:spPr>
      </p:pic>
      <p:sp>
        <p:nvSpPr>
          <p:cNvPr id="4" name="Rectangle 3"/>
          <p:cNvSpPr/>
          <p:nvPr/>
        </p:nvSpPr>
        <p:spPr>
          <a:xfrm>
            <a:off x="1953674" y="6076277"/>
            <a:ext cx="5160452" cy="584775"/>
          </a:xfrm>
          <a:prstGeom prst="rect">
            <a:avLst/>
          </a:prstGeom>
        </p:spPr>
        <p:txBody>
          <a:bodyPr wrap="none">
            <a:spAutoFit/>
          </a:bodyPr>
          <a:lstStyle/>
          <a:p>
            <a:pPr marL="0" indent="0" algn="ctr">
              <a:buNone/>
            </a:pPr>
            <a:r>
              <a:rPr lang="en-US" sz="3200" b="1" dirty="0" err="1">
                <a:solidFill>
                  <a:srgbClr val="FF0000"/>
                </a:solidFill>
              </a:rPr>
              <a:t>shoutkey.com</a:t>
            </a:r>
            <a:r>
              <a:rPr lang="en-US" sz="3200" b="1" dirty="0">
                <a:solidFill>
                  <a:srgbClr val="FF0000"/>
                </a:solidFill>
              </a:rPr>
              <a:t>/handshake</a:t>
            </a:r>
          </a:p>
        </p:txBody>
      </p:sp>
    </p:spTree>
    <p:extLst>
      <p:ext uri="{BB962C8B-B14F-4D97-AF65-F5344CB8AC3E}">
        <p14:creationId xmlns:p14="http://schemas.microsoft.com/office/powerpoint/2010/main" val="2514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of Thumb in Design for i18n</a:t>
            </a:r>
            <a:endParaRPr lang="en-US" dirty="0"/>
          </a:p>
        </p:txBody>
      </p:sp>
      <p:sp>
        <p:nvSpPr>
          <p:cNvPr id="9" name="TextBox 8"/>
          <p:cNvSpPr txBox="1"/>
          <p:nvPr/>
        </p:nvSpPr>
        <p:spPr>
          <a:xfrm>
            <a:off x="609600" y="1295400"/>
            <a:ext cx="5638800" cy="3539430"/>
          </a:xfrm>
          <a:prstGeom prst="rect">
            <a:avLst/>
          </a:prstGeom>
          <a:noFill/>
        </p:spPr>
        <p:txBody>
          <a:bodyPr wrap="square" rtlCol="0">
            <a:spAutoFit/>
          </a:bodyPr>
          <a:lstStyle/>
          <a:p>
            <a:r>
              <a:rPr lang="en-US" sz="3200" dirty="0" smtClean="0"/>
              <a:t>Don’t </a:t>
            </a:r>
            <a:r>
              <a:rPr lang="en-US" sz="3200" dirty="0"/>
              <a:t>assume </a:t>
            </a:r>
            <a:r>
              <a:rPr lang="en-US" sz="3200" dirty="0" smtClean="0"/>
              <a:t>WEIRD</a:t>
            </a:r>
          </a:p>
          <a:p>
            <a:pPr marL="457200" indent="-457200">
              <a:buFont typeface="Arial" charset="0"/>
              <a:buChar char="•"/>
            </a:pPr>
            <a:r>
              <a:rPr lang="en-US" sz="3200" dirty="0" smtClean="0"/>
              <a:t>Western</a:t>
            </a:r>
          </a:p>
          <a:p>
            <a:pPr marL="457200" indent="-457200">
              <a:buFont typeface="Arial" charset="0"/>
              <a:buChar char="•"/>
            </a:pPr>
            <a:r>
              <a:rPr lang="en-US" sz="3200" dirty="0" smtClean="0"/>
              <a:t>Educated</a:t>
            </a:r>
          </a:p>
          <a:p>
            <a:pPr marL="457200" indent="-457200">
              <a:buFont typeface="Arial" charset="0"/>
              <a:buChar char="•"/>
            </a:pPr>
            <a:r>
              <a:rPr lang="en-US" sz="3200" dirty="0" smtClean="0"/>
              <a:t>Industrialized</a:t>
            </a:r>
          </a:p>
          <a:p>
            <a:pPr marL="457200" indent="-457200">
              <a:buFont typeface="Arial" charset="0"/>
              <a:buChar char="•"/>
            </a:pPr>
            <a:r>
              <a:rPr lang="en-US" sz="3200" dirty="0" smtClean="0"/>
              <a:t>Rich</a:t>
            </a:r>
          </a:p>
          <a:p>
            <a:pPr marL="457200" indent="-457200">
              <a:buFont typeface="Arial" charset="0"/>
              <a:buChar char="•"/>
            </a:pPr>
            <a:r>
              <a:rPr lang="en-US" sz="3200" dirty="0" smtClean="0"/>
              <a:t>Democratic</a:t>
            </a:r>
            <a:endParaRPr lang="en-US" sz="3200" dirty="0" smtClean="0"/>
          </a:p>
          <a:p>
            <a:endParaRPr lang="en-US" sz="3200" b="1" u="sng" dirty="0">
              <a:solidFill>
                <a:srgbClr val="C00000"/>
              </a:solidFill>
            </a:endParaRPr>
          </a:p>
        </p:txBody>
      </p:sp>
    </p:spTree>
    <p:extLst>
      <p:ext uri="{BB962C8B-B14F-4D97-AF65-F5344CB8AC3E}">
        <p14:creationId xmlns:p14="http://schemas.microsoft.com/office/powerpoint/2010/main" val="1941690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7"/>
          <p:cNvSpPr>
            <a:spLocks noGrp="1"/>
          </p:cNvSpPr>
          <p:nvPr>
            <p:ph idx="1"/>
          </p:nvPr>
        </p:nvSpPr>
        <p:spPr>
          <a:xfrm>
            <a:off x="152399" y="381000"/>
            <a:ext cx="8991601" cy="6264275"/>
          </a:xfrm>
        </p:spPr>
        <p:txBody>
          <a:bodyPr/>
          <a:lstStyle/>
          <a:p>
            <a:pPr marL="282575" indent="-282575">
              <a:buFont typeface="+mj-lt"/>
              <a:buAutoNum type="arabicPeriod"/>
            </a:pPr>
            <a:r>
              <a:rPr lang="en-US" sz="2400" dirty="0"/>
              <a:t>Which of the following are correct about internationalization? </a:t>
            </a:r>
            <a:r>
              <a:rPr lang="en-US" sz="2400" b="1" dirty="0"/>
              <a:t>(choose all that apply)    </a:t>
            </a:r>
            <a:r>
              <a:rPr lang="en-US" sz="2400" dirty="0" smtClean="0"/>
              <a:t/>
            </a:r>
            <a:br>
              <a:rPr lang="en-US" sz="2400" dirty="0" smtClean="0"/>
            </a:br>
            <a:r>
              <a:rPr lang="en-US" sz="2200" dirty="0" smtClean="0"/>
              <a:t>A</a:t>
            </a:r>
            <a:r>
              <a:rPr lang="en-US" sz="2200" dirty="0"/>
              <a:t>. Unicode strings cannot mix characters from multiple scripts.    </a:t>
            </a:r>
            <a:r>
              <a:rPr lang="en-US" sz="2200" dirty="0" smtClean="0"/>
              <a:t/>
            </a:r>
            <a:br>
              <a:rPr lang="en-US" sz="2200" dirty="0" smtClean="0"/>
            </a:br>
            <a:r>
              <a:rPr lang="en-US" sz="2200" dirty="0" smtClean="0"/>
              <a:t>B</a:t>
            </a:r>
            <a:r>
              <a:rPr lang="en-US" sz="2200" dirty="0"/>
              <a:t>. Script direction can affect screen layout.    </a:t>
            </a:r>
            <a:r>
              <a:rPr lang="en-US" sz="2200" dirty="0" smtClean="0"/>
              <a:t/>
            </a:r>
            <a:br>
              <a:rPr lang="en-US" sz="2200" dirty="0" smtClean="0"/>
            </a:br>
            <a:r>
              <a:rPr lang="en-US" sz="2200" dirty="0" smtClean="0"/>
              <a:t>C</a:t>
            </a:r>
            <a:r>
              <a:rPr lang="en-US" sz="2200" dirty="0"/>
              <a:t>. A message file combines localizable messages with source code</a:t>
            </a:r>
            <a:r>
              <a:rPr lang="en-US" sz="2200" dirty="0" smtClean="0"/>
              <a:t>.</a:t>
            </a:r>
          </a:p>
          <a:p>
            <a:pPr marL="282575" indent="-282575">
              <a:buFont typeface="+mj-lt"/>
              <a:buAutoNum type="arabicPeriod"/>
            </a:pPr>
            <a:endParaRPr lang="en-US" sz="2200" dirty="0" smtClean="0"/>
          </a:p>
          <a:p>
            <a:pPr marL="282575" indent="-282575">
              <a:buFont typeface="+mj-lt"/>
              <a:buAutoNum type="arabicPeriod"/>
            </a:pPr>
            <a:r>
              <a:rPr lang="en-US" sz="2400" dirty="0" smtClean="0"/>
              <a:t>Which </a:t>
            </a:r>
            <a:r>
              <a:rPr lang="en-US" sz="2400" dirty="0"/>
              <a:t>of the following lines of HTML/</a:t>
            </a:r>
            <a:r>
              <a:rPr lang="en-US" sz="2400" dirty="0" err="1"/>
              <a:t>Javascript</a:t>
            </a:r>
            <a:r>
              <a:rPr lang="en-US" sz="2400" dirty="0"/>
              <a:t>/CSS are likely to have to change during internationalization and localization? </a:t>
            </a:r>
            <a:r>
              <a:rPr lang="en-US" sz="2400" b="1" dirty="0"/>
              <a:t>(choose all that apply)    </a:t>
            </a:r>
            <a:r>
              <a:rPr lang="en-US" sz="2400" b="1" dirty="0" smtClean="0"/>
              <a:t/>
            </a:r>
            <a:br>
              <a:rPr lang="en-US" sz="2400" b="1" dirty="0" smtClean="0"/>
            </a:br>
            <a:r>
              <a:rPr lang="en-US" sz="2200" dirty="0" smtClean="0"/>
              <a:t>A</a:t>
            </a:r>
            <a:r>
              <a:rPr lang="en-US" sz="2200" dirty="0"/>
              <a:t>. margin-left: 30px; /* within a div containing text */    </a:t>
            </a:r>
            <a:r>
              <a:rPr lang="en-US" sz="2200" dirty="0" smtClean="0"/>
              <a:t/>
            </a:r>
            <a:br>
              <a:rPr lang="en-US" sz="2200" dirty="0" smtClean="0"/>
            </a:br>
            <a:r>
              <a:rPr lang="en-US" sz="2200" dirty="0" smtClean="0"/>
              <a:t>B</a:t>
            </a:r>
            <a:r>
              <a:rPr lang="en-US" sz="2200" dirty="0"/>
              <a:t>. </a:t>
            </a:r>
            <a:r>
              <a:rPr lang="en-US" sz="2200" dirty="0" err="1"/>
              <a:t>var</a:t>
            </a:r>
            <a:r>
              <a:rPr lang="en-US" sz="2200" dirty="0"/>
              <a:t> </a:t>
            </a:r>
            <a:r>
              <a:rPr lang="en-US" sz="2200" dirty="0" err="1"/>
              <a:t>startingBalance</a:t>
            </a:r>
            <a:r>
              <a:rPr lang="en-US" sz="2200" dirty="0"/>
              <a:t> = 0.00;    </a:t>
            </a:r>
            <a:r>
              <a:rPr lang="en-US" sz="2200" dirty="0" smtClean="0"/>
              <a:t/>
            </a:r>
            <a:br>
              <a:rPr lang="en-US" sz="2200" dirty="0" smtClean="0"/>
            </a:br>
            <a:r>
              <a:rPr lang="en-US" sz="2200" dirty="0" smtClean="0"/>
              <a:t>C</a:t>
            </a:r>
            <a:r>
              <a:rPr lang="en-US" sz="2200" dirty="0"/>
              <a:t>. $(“#date”).text(“04/10/2015");     </a:t>
            </a:r>
            <a:r>
              <a:rPr lang="en-US" sz="2200" dirty="0" smtClean="0"/>
              <a:t/>
            </a:r>
            <a:br>
              <a:rPr lang="en-US" sz="2200" dirty="0" smtClean="0"/>
            </a:br>
            <a:r>
              <a:rPr lang="en-US" sz="2200" dirty="0" smtClean="0"/>
              <a:t>D</a:t>
            </a:r>
            <a:r>
              <a:rPr lang="en-US" sz="2200" dirty="0"/>
              <a:t>. if (amount &gt; 1) label += "s";    </a:t>
            </a:r>
            <a:r>
              <a:rPr lang="en-US" sz="2200" dirty="0" smtClean="0"/>
              <a:t/>
            </a:r>
            <a:br>
              <a:rPr lang="en-US" sz="2200" dirty="0" smtClean="0"/>
            </a:br>
            <a:r>
              <a:rPr lang="en-US" sz="2200" dirty="0" smtClean="0"/>
              <a:t>E</a:t>
            </a:r>
            <a:r>
              <a:rPr lang="en-US" sz="2200" dirty="0"/>
              <a:t>. &lt;button&gt;&lt;</a:t>
            </a:r>
            <a:r>
              <a:rPr lang="en-US" sz="2200" dirty="0" err="1"/>
              <a:t>img</a:t>
            </a:r>
            <a:r>
              <a:rPr lang="en-US" sz="2200" dirty="0"/>
              <a:t> </a:t>
            </a:r>
            <a:r>
              <a:rPr lang="en-US" sz="2200" dirty="0" err="1"/>
              <a:t>src</a:t>
            </a:r>
            <a:r>
              <a:rPr lang="en-US" sz="2200" dirty="0"/>
              <a:t>=“</a:t>
            </a:r>
            <a:r>
              <a:rPr lang="en-US" sz="2200" dirty="0" err="1"/>
              <a:t>cancel.png</a:t>
            </a:r>
            <a:r>
              <a:rPr lang="en-US" sz="2200" dirty="0"/>
              <a:t>” alt=“cancel”&gt;&lt;/button&gt;    </a:t>
            </a:r>
            <a:r>
              <a:rPr lang="en-US" sz="2200" dirty="0" smtClean="0"/>
              <a:t/>
            </a:r>
            <a:br>
              <a:rPr lang="en-US" sz="2200" dirty="0" smtClean="0"/>
            </a:br>
            <a:r>
              <a:rPr lang="en-US" sz="2200" dirty="0" smtClean="0"/>
              <a:t>F</a:t>
            </a:r>
            <a:r>
              <a:rPr lang="en-US" sz="2200" dirty="0"/>
              <a:t>. alert("</a:t>
            </a:r>
            <a:r>
              <a:rPr lang="en-US" sz="2200" dirty="0" err="1" smtClean="0"/>
              <a:t>FileNotFoundException</a:t>
            </a:r>
            <a:r>
              <a:rPr lang="en-US" sz="2200" dirty="0" smtClean="0"/>
              <a:t>");    </a:t>
            </a:r>
            <a:br>
              <a:rPr lang="en-US" sz="2200" dirty="0" smtClean="0"/>
            </a:br>
            <a:r>
              <a:rPr lang="en-US" sz="2200" dirty="0" smtClean="0"/>
              <a:t>G</a:t>
            </a:r>
            <a:r>
              <a:rPr lang="en-US" sz="2200" dirty="0"/>
              <a:t>. function </a:t>
            </a:r>
            <a:r>
              <a:rPr lang="en-US" sz="2200" dirty="0" err="1"/>
              <a:t>stringCompare</a:t>
            </a:r>
            <a:r>
              <a:rPr lang="en-US" sz="2200" dirty="0"/>
              <a:t>(a, b) { </a:t>
            </a:r>
            <a:r>
              <a:rPr lang="en-US" sz="2200" dirty="0" smtClean="0"/>
              <a:t/>
            </a:r>
            <a:br>
              <a:rPr lang="en-US" sz="2200" dirty="0" smtClean="0"/>
            </a:br>
            <a:r>
              <a:rPr lang="en-US" sz="2200" dirty="0" smtClean="0"/>
              <a:t>	return </a:t>
            </a:r>
            <a:r>
              <a:rPr lang="en-US" sz="2200" dirty="0"/>
              <a:t>((a &lt; b) ? -1 : ((a &gt; b) ? 1 : 0)); </a:t>
            </a:r>
            <a:r>
              <a:rPr lang="en-US" sz="2200" dirty="0" smtClean="0"/>
              <a:t/>
            </a:r>
            <a:br>
              <a:rPr lang="en-US" sz="2200" dirty="0" smtClean="0"/>
            </a:br>
            <a:r>
              <a:rPr lang="en-US" sz="2200" dirty="0" smtClean="0"/>
              <a:t>     }</a:t>
            </a:r>
          </a:p>
        </p:txBody>
      </p:sp>
      <p:sp>
        <p:nvSpPr>
          <p:cNvPr id="31" name="TextBox 3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3:</a:t>
            </a:r>
            <a:r>
              <a:rPr lang="en-US" sz="2400" dirty="0">
                <a:solidFill>
                  <a:prstClr val="black"/>
                </a:solidFill>
                <a:latin typeface="Calibri"/>
                <a:cs typeface="+mn-cs"/>
              </a:rPr>
              <a:t>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32" name="TextBox 3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2</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33" name="TextBox 3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2:00</a:t>
            </a:r>
            <a:endParaRPr lang="en-US" sz="2400" dirty="0">
              <a:solidFill>
                <a:prstClr val="black"/>
              </a:solidFill>
              <a:latin typeface="Calibri"/>
              <a:cs typeface="+mn-cs"/>
            </a:endParaRPr>
          </a:p>
        </p:txBody>
      </p:sp>
      <p:sp>
        <p:nvSpPr>
          <p:cNvPr id="34" name="TextBox 3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1:45</a:t>
            </a:r>
            <a:endParaRPr lang="en-US" sz="2400" dirty="0">
              <a:solidFill>
                <a:prstClr val="black"/>
              </a:solidFill>
              <a:latin typeface="Calibri"/>
              <a:cs typeface="+mn-cs"/>
            </a:endParaRPr>
          </a:p>
        </p:txBody>
      </p:sp>
      <p:sp>
        <p:nvSpPr>
          <p:cNvPr id="35" name="TextBox 3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1:30</a:t>
            </a:r>
            <a:endParaRPr lang="en-US" sz="2400" dirty="0">
              <a:solidFill>
                <a:prstClr val="black"/>
              </a:solidFill>
              <a:latin typeface="Calibri"/>
              <a:cs typeface="+mn-cs"/>
            </a:endParaRPr>
          </a:p>
        </p:txBody>
      </p:sp>
      <p:sp>
        <p:nvSpPr>
          <p:cNvPr id="36" name="TextBox 35"/>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1:15</a:t>
            </a:r>
            <a:endParaRPr lang="en-US" sz="2400" dirty="0">
              <a:solidFill>
                <a:prstClr val="black"/>
              </a:solidFill>
              <a:latin typeface="Calibri"/>
              <a:cs typeface="+mn-cs"/>
            </a:endParaRPr>
          </a:p>
        </p:txBody>
      </p:sp>
      <p:sp>
        <p:nvSpPr>
          <p:cNvPr id="37" name="TextBox 3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1:00</a:t>
            </a:r>
            <a:endParaRPr lang="en-US" sz="2400" dirty="0">
              <a:solidFill>
                <a:prstClr val="black"/>
              </a:solidFill>
              <a:latin typeface="Calibri"/>
              <a:cs typeface="+mn-cs"/>
            </a:endParaRPr>
          </a:p>
        </p:txBody>
      </p:sp>
      <p:sp>
        <p:nvSpPr>
          <p:cNvPr id="38" name="TextBox 3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0:45</a:t>
            </a:r>
            <a:endParaRPr lang="en-US" sz="2400" dirty="0">
              <a:solidFill>
                <a:prstClr val="black"/>
              </a:solidFill>
              <a:latin typeface="Calibri"/>
              <a:cs typeface="+mn-cs"/>
            </a:endParaRPr>
          </a:p>
        </p:txBody>
      </p:sp>
      <p:sp>
        <p:nvSpPr>
          <p:cNvPr id="39" name="TextBox 3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40" name="TextBox 3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20</a:t>
            </a:r>
            <a:endParaRPr lang="en-US" sz="2400" dirty="0">
              <a:solidFill>
                <a:prstClr val="black"/>
              </a:solidFill>
              <a:latin typeface="Calibri"/>
              <a:cs typeface="+mn-cs"/>
            </a:endParaRPr>
          </a:p>
        </p:txBody>
      </p:sp>
      <p:sp>
        <p:nvSpPr>
          <p:cNvPr id="41" name="TextBox 4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19</a:t>
            </a:r>
            <a:endParaRPr lang="en-US" sz="2400" dirty="0">
              <a:solidFill>
                <a:prstClr val="black"/>
              </a:solidFill>
              <a:latin typeface="Calibri"/>
              <a:cs typeface="+mn-cs"/>
            </a:endParaRPr>
          </a:p>
        </p:txBody>
      </p:sp>
      <p:sp>
        <p:nvSpPr>
          <p:cNvPr id="42" name="TextBox 4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18</a:t>
            </a:r>
            <a:endParaRPr lang="en-US" sz="2400" dirty="0">
              <a:solidFill>
                <a:prstClr val="black"/>
              </a:solidFill>
              <a:latin typeface="Calibri"/>
              <a:cs typeface="+mn-cs"/>
            </a:endParaRPr>
          </a:p>
        </p:txBody>
      </p:sp>
      <p:sp>
        <p:nvSpPr>
          <p:cNvPr id="43" name="TextBox 4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17</a:t>
            </a:r>
            <a:endParaRPr lang="en-US" sz="2400" dirty="0">
              <a:solidFill>
                <a:prstClr val="black"/>
              </a:solidFill>
              <a:latin typeface="Calibri"/>
              <a:cs typeface="+mn-cs"/>
            </a:endParaRPr>
          </a:p>
        </p:txBody>
      </p:sp>
      <p:sp>
        <p:nvSpPr>
          <p:cNvPr id="44" name="TextBox 4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16</a:t>
            </a:r>
            <a:endParaRPr lang="en-US" sz="2400" dirty="0">
              <a:solidFill>
                <a:prstClr val="black"/>
              </a:solidFill>
              <a:latin typeface="Calibri"/>
              <a:cs typeface="+mn-cs"/>
            </a:endParaRPr>
          </a:p>
        </p:txBody>
      </p:sp>
      <p:sp>
        <p:nvSpPr>
          <p:cNvPr id="45" name="TextBox 4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15</a:t>
            </a:r>
            <a:endParaRPr lang="en-US" sz="2400" dirty="0">
              <a:solidFill>
                <a:prstClr val="black"/>
              </a:solidFill>
              <a:latin typeface="Calibri"/>
              <a:cs typeface="+mn-cs"/>
            </a:endParaRPr>
          </a:p>
        </p:txBody>
      </p:sp>
      <p:sp>
        <p:nvSpPr>
          <p:cNvPr id="46" name="TextBox 45"/>
          <p:cNvSpPr txBox="1"/>
          <p:nvPr/>
        </p:nvSpPr>
        <p:spPr>
          <a:xfrm>
            <a:off x="8294464" y="76200"/>
            <a:ext cx="736099"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14</a:t>
            </a:r>
            <a:endParaRPr lang="en-US" sz="2400" dirty="0">
              <a:solidFill>
                <a:prstClr val="black"/>
              </a:solidFill>
              <a:latin typeface="Calibri"/>
              <a:cs typeface="+mn-cs"/>
            </a:endParaRPr>
          </a:p>
        </p:txBody>
      </p:sp>
      <p:sp>
        <p:nvSpPr>
          <p:cNvPr id="47" name="TextBox 4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13</a:t>
            </a:r>
            <a:endParaRPr lang="en-US" sz="2400" dirty="0">
              <a:solidFill>
                <a:prstClr val="black"/>
              </a:solidFill>
              <a:latin typeface="Calibri"/>
              <a:cs typeface="+mn-cs"/>
            </a:endParaRPr>
          </a:p>
        </p:txBody>
      </p:sp>
      <p:sp>
        <p:nvSpPr>
          <p:cNvPr id="48" name="TextBox 4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12</a:t>
            </a:r>
            <a:endParaRPr lang="en-US" sz="2400" dirty="0">
              <a:solidFill>
                <a:prstClr val="black"/>
              </a:solidFill>
              <a:latin typeface="Calibri"/>
              <a:cs typeface="+mn-cs"/>
            </a:endParaRPr>
          </a:p>
        </p:txBody>
      </p:sp>
      <p:sp>
        <p:nvSpPr>
          <p:cNvPr id="49" name="TextBox 4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11</a:t>
            </a:r>
            <a:endParaRPr lang="en-US" sz="2400" dirty="0">
              <a:solidFill>
                <a:prstClr val="black"/>
              </a:solidFill>
              <a:latin typeface="Calibri"/>
              <a:cs typeface="+mn-cs"/>
            </a:endParaRPr>
          </a:p>
        </p:txBody>
      </p:sp>
      <p:sp>
        <p:nvSpPr>
          <p:cNvPr id="50" name="TextBox 4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10</a:t>
            </a:r>
            <a:endParaRPr lang="en-US" sz="2400" dirty="0">
              <a:solidFill>
                <a:prstClr val="black"/>
              </a:solidFill>
              <a:latin typeface="Calibri"/>
              <a:cs typeface="+mn-cs"/>
            </a:endParaRPr>
          </a:p>
        </p:txBody>
      </p:sp>
      <p:sp>
        <p:nvSpPr>
          <p:cNvPr id="51" name="TextBox 50"/>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a:t>
            </a:r>
            <a:r>
              <a:rPr lang="en-US" sz="2400" dirty="0" smtClean="0">
                <a:solidFill>
                  <a:prstClr val="black"/>
                </a:solidFill>
                <a:latin typeface="Calibri"/>
              </a:rPr>
              <a:t>:0</a:t>
            </a:r>
            <a:r>
              <a:rPr lang="en-US" sz="2400" dirty="0" smtClean="0">
                <a:solidFill>
                  <a:prstClr val="black"/>
                </a:solidFill>
                <a:latin typeface="Calibri"/>
                <a:cs typeface="+mn-cs"/>
              </a:rPr>
              <a:t>9</a:t>
            </a:r>
            <a:endParaRPr lang="en-US" sz="2400" dirty="0">
              <a:solidFill>
                <a:prstClr val="black"/>
              </a:solidFill>
              <a:latin typeface="Calibri"/>
              <a:cs typeface="+mn-cs"/>
            </a:endParaRPr>
          </a:p>
        </p:txBody>
      </p:sp>
      <p:sp>
        <p:nvSpPr>
          <p:cNvPr id="52" name="TextBox 51"/>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8</a:t>
            </a:r>
            <a:endParaRPr lang="en-US" sz="2400" dirty="0">
              <a:solidFill>
                <a:prstClr val="black"/>
              </a:solidFill>
              <a:latin typeface="Calibri"/>
              <a:cs typeface="+mn-cs"/>
            </a:endParaRPr>
          </a:p>
        </p:txBody>
      </p:sp>
      <p:sp>
        <p:nvSpPr>
          <p:cNvPr id="53" name="TextBox 52"/>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7</a:t>
            </a:r>
            <a:endParaRPr lang="en-US" sz="2400" dirty="0">
              <a:solidFill>
                <a:prstClr val="black"/>
              </a:solidFill>
              <a:latin typeface="Calibri"/>
              <a:cs typeface="+mn-cs"/>
            </a:endParaRPr>
          </a:p>
        </p:txBody>
      </p:sp>
      <p:sp>
        <p:nvSpPr>
          <p:cNvPr id="54" name="TextBox 53"/>
          <p:cNvSpPr txBox="1"/>
          <p:nvPr/>
        </p:nvSpPr>
        <p:spPr>
          <a:xfrm>
            <a:off x="8188968" y="80665"/>
            <a:ext cx="841595" cy="457200"/>
          </a:xfrm>
          <a:prstGeom prst="rect">
            <a:avLst/>
          </a:prstGeom>
          <a:solidFill>
            <a:schemeClr val="bg1"/>
          </a:solidFill>
        </p:spPr>
        <p:txBody>
          <a:bodyPr wrap="square" rtlCol="0">
            <a:noAutofit/>
          </a:bodyPr>
          <a:lstStyle/>
          <a:p>
            <a:pPr algn="r" defTabSz="457200" fontAlgn="auto">
              <a:spcBef>
                <a:spcPts val="0"/>
              </a:spcBef>
              <a:spcAft>
                <a:spcPts val="0"/>
              </a:spcAft>
            </a:pPr>
            <a:r>
              <a:rPr lang="en-US" sz="2400" dirty="0" smtClean="0">
                <a:solidFill>
                  <a:prstClr val="black"/>
                </a:solidFill>
                <a:latin typeface="Calibri"/>
              </a:rPr>
              <a:t>0</a:t>
            </a:r>
            <a:r>
              <a:rPr lang="en-US" sz="2400" dirty="0">
                <a:solidFill>
                  <a:prstClr val="black"/>
                </a:solidFill>
                <a:latin typeface="Calibri"/>
              </a:rPr>
              <a:t>:0</a:t>
            </a:r>
            <a:r>
              <a:rPr lang="en-US" sz="2400" dirty="0" smtClean="0">
                <a:solidFill>
                  <a:prstClr val="black"/>
                </a:solidFill>
                <a:latin typeface="Calibri"/>
                <a:cs typeface="+mn-cs"/>
              </a:rPr>
              <a:t>6</a:t>
            </a:r>
            <a:endParaRPr lang="en-US" sz="2400" dirty="0">
              <a:solidFill>
                <a:prstClr val="black"/>
              </a:solidFill>
              <a:latin typeface="Calibri"/>
              <a:cs typeface="+mn-cs"/>
            </a:endParaRPr>
          </a:p>
        </p:txBody>
      </p:sp>
      <p:sp>
        <p:nvSpPr>
          <p:cNvPr id="55" name="TextBox 54"/>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5</a:t>
            </a:r>
            <a:endParaRPr lang="en-US" sz="2400" dirty="0">
              <a:solidFill>
                <a:prstClr val="black"/>
              </a:solidFill>
              <a:latin typeface="Calibri"/>
              <a:cs typeface="+mn-cs"/>
            </a:endParaRPr>
          </a:p>
        </p:txBody>
      </p:sp>
      <p:sp>
        <p:nvSpPr>
          <p:cNvPr id="56" name="TextBox 55"/>
          <p:cNvSpPr txBox="1"/>
          <p:nvPr/>
        </p:nvSpPr>
        <p:spPr>
          <a:xfrm>
            <a:off x="8153400" y="76200"/>
            <a:ext cx="877163"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4</a:t>
            </a:r>
            <a:endParaRPr lang="en-US" sz="2400" dirty="0">
              <a:solidFill>
                <a:prstClr val="black"/>
              </a:solidFill>
              <a:latin typeface="Calibri"/>
              <a:cs typeface="+mn-cs"/>
            </a:endParaRPr>
          </a:p>
        </p:txBody>
      </p:sp>
      <p:sp>
        <p:nvSpPr>
          <p:cNvPr id="57" name="TextBox 56"/>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3</a:t>
            </a:r>
            <a:endParaRPr lang="en-US" sz="2400" dirty="0">
              <a:solidFill>
                <a:prstClr val="black"/>
              </a:solidFill>
              <a:latin typeface="Calibri"/>
              <a:cs typeface="+mn-cs"/>
            </a:endParaRPr>
          </a:p>
        </p:txBody>
      </p:sp>
      <p:sp>
        <p:nvSpPr>
          <p:cNvPr id="58" name="TextBox 57"/>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2</a:t>
            </a:r>
            <a:endParaRPr lang="en-US" sz="2400" dirty="0">
              <a:solidFill>
                <a:prstClr val="black"/>
              </a:solidFill>
              <a:latin typeface="Calibri"/>
              <a:cs typeface="+mn-cs"/>
            </a:endParaRPr>
          </a:p>
        </p:txBody>
      </p:sp>
      <p:sp>
        <p:nvSpPr>
          <p:cNvPr id="59" name="TextBox 58"/>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1</a:t>
            </a:r>
            <a:endParaRPr lang="en-US" sz="2400" dirty="0">
              <a:solidFill>
                <a:prstClr val="black"/>
              </a:solidFill>
              <a:latin typeface="Calibri"/>
              <a:cs typeface="+mn-cs"/>
            </a:endParaRPr>
          </a:p>
        </p:txBody>
      </p:sp>
      <p:sp>
        <p:nvSpPr>
          <p:cNvPr id="60" name="TextBox 59"/>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73" name="Oval 72"/>
          <p:cNvSpPr/>
          <p:nvPr/>
        </p:nvSpPr>
        <p:spPr bwMode="auto">
          <a:xfrm>
            <a:off x="457200" y="1295400"/>
            <a:ext cx="304800" cy="15902"/>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74" name="Oval 73"/>
          <p:cNvSpPr/>
          <p:nvPr/>
        </p:nvSpPr>
        <p:spPr bwMode="auto">
          <a:xfrm>
            <a:off x="457200" y="15235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0" name="Oval 79"/>
          <p:cNvSpPr/>
          <p:nvPr/>
        </p:nvSpPr>
        <p:spPr bwMode="auto">
          <a:xfrm>
            <a:off x="457200" y="3782654"/>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1" name="Oval 80"/>
          <p:cNvSpPr/>
          <p:nvPr/>
        </p:nvSpPr>
        <p:spPr bwMode="auto">
          <a:xfrm>
            <a:off x="457200" y="4179125"/>
            <a:ext cx="304800" cy="17492"/>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2" name="Oval 81"/>
          <p:cNvSpPr/>
          <p:nvPr/>
        </p:nvSpPr>
        <p:spPr bwMode="auto">
          <a:xfrm>
            <a:off x="457200" y="44191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4" name="Oval 83"/>
          <p:cNvSpPr/>
          <p:nvPr/>
        </p:nvSpPr>
        <p:spPr bwMode="auto">
          <a:xfrm>
            <a:off x="457200" y="47239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2" name="Oval 61"/>
          <p:cNvSpPr/>
          <p:nvPr/>
        </p:nvSpPr>
        <p:spPr bwMode="auto">
          <a:xfrm>
            <a:off x="457200" y="51049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3" name="Oval 62"/>
          <p:cNvSpPr/>
          <p:nvPr/>
        </p:nvSpPr>
        <p:spPr bwMode="auto">
          <a:xfrm>
            <a:off x="457200" y="541020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4" name="Oval 63"/>
          <p:cNvSpPr/>
          <p:nvPr/>
        </p:nvSpPr>
        <p:spPr bwMode="auto">
          <a:xfrm>
            <a:off x="457200" y="571500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5" name="Oval 64"/>
          <p:cNvSpPr/>
          <p:nvPr/>
        </p:nvSpPr>
        <p:spPr bwMode="auto">
          <a:xfrm>
            <a:off x="457200" y="1981200"/>
            <a:ext cx="304800" cy="15902"/>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7369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30000"/>
                            </p:stCondLst>
                            <p:childTnLst>
                              <p:par>
                                <p:cTn id="11" presetID="1" presetClass="entr" presetSubtype="0" fill="hold" grpId="0" nodeType="afterEffect">
                                  <p:stCondLst>
                                    <p:cond delay="300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60000"/>
                            </p:stCondLst>
                            <p:childTnLst>
                              <p:par>
                                <p:cTn id="14" presetID="1" presetClass="entr" presetSubtype="0" fill="hold" grpId="0" nodeType="afterEffect">
                                  <p:stCondLst>
                                    <p:cond delay="1500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75000"/>
                            </p:stCondLst>
                            <p:childTnLst>
                              <p:par>
                                <p:cTn id="17" presetID="1" presetClass="entr" presetSubtype="0" fill="hold" grpId="0" nodeType="afterEffect">
                                  <p:stCondLst>
                                    <p:cond delay="1500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90000"/>
                            </p:stCondLst>
                            <p:childTnLst>
                              <p:par>
                                <p:cTn id="20" presetID="1" presetClass="entr" presetSubtype="0" fill="hold" grpId="0" nodeType="afterEffect">
                                  <p:stCondLst>
                                    <p:cond delay="1500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105000"/>
                            </p:stCondLst>
                            <p:childTnLst>
                              <p:par>
                                <p:cTn id="23" presetID="1" presetClass="entr" presetSubtype="0" fill="hold" grpId="0" nodeType="afterEffect">
                                  <p:stCondLst>
                                    <p:cond delay="15000"/>
                                  </p:stCondLst>
                                  <p:childTnLst>
                                    <p:set>
                                      <p:cBhvr>
                                        <p:cTn id="24" dur="1" fill="hold">
                                          <p:stCondLst>
                                            <p:cond delay="0"/>
                                          </p:stCondLst>
                                        </p:cTn>
                                        <p:tgtEl>
                                          <p:spTgt spid="37"/>
                                        </p:tgtEl>
                                        <p:attrNameLst>
                                          <p:attrName>style.visibility</p:attrName>
                                        </p:attrNameLst>
                                      </p:cBhvr>
                                      <p:to>
                                        <p:strVal val="visible"/>
                                      </p:to>
                                    </p:set>
                                  </p:childTnLst>
                                </p:cTn>
                              </p:par>
                            </p:childTnLst>
                          </p:cTn>
                        </p:par>
                        <p:par>
                          <p:cTn id="25" fill="hold">
                            <p:stCondLst>
                              <p:cond delay="120000"/>
                            </p:stCondLst>
                            <p:childTnLst>
                              <p:par>
                                <p:cTn id="26" presetID="1" presetClass="entr" presetSubtype="0" fill="hold" grpId="0" nodeType="afterEffect">
                                  <p:stCondLst>
                                    <p:cond delay="1500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35000"/>
                            </p:stCondLst>
                            <p:childTnLst>
                              <p:par>
                                <p:cTn id="29" presetID="1" presetClass="entr" presetSubtype="0" fill="hold" grpId="0" nodeType="afterEffect">
                                  <p:stCondLst>
                                    <p:cond delay="15000"/>
                                  </p:stCondLst>
                                  <p:childTnLst>
                                    <p:set>
                                      <p:cBhvr>
                                        <p:cTn id="30" dur="1" fill="hold">
                                          <p:stCondLst>
                                            <p:cond delay="0"/>
                                          </p:stCondLst>
                                        </p:cTn>
                                        <p:tgtEl>
                                          <p:spTgt spid="39"/>
                                        </p:tgtEl>
                                        <p:attrNameLst>
                                          <p:attrName>style.visibility</p:attrName>
                                        </p:attrNameLst>
                                      </p:cBhvr>
                                      <p:to>
                                        <p:strVal val="visible"/>
                                      </p:to>
                                    </p:set>
                                  </p:childTnLst>
                                </p:cTn>
                              </p:par>
                            </p:childTnLst>
                          </p:cTn>
                        </p:par>
                        <p:par>
                          <p:cTn id="31" fill="hold">
                            <p:stCondLst>
                              <p:cond delay="150000"/>
                            </p:stCondLst>
                            <p:childTnLst>
                              <p:par>
                                <p:cTn id="32" presetID="1" presetClass="entr" presetSubtype="0" fill="hold" grpId="0" nodeType="afterEffect">
                                  <p:stCondLst>
                                    <p:cond delay="1000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160000"/>
                            </p:stCondLst>
                            <p:childTnLst>
                              <p:par>
                                <p:cTn id="35" presetID="1" presetClass="entr" presetSubtype="0" fill="hold" grpId="0" nodeType="afterEffect">
                                  <p:stCondLst>
                                    <p:cond delay="1000"/>
                                  </p:stCondLst>
                                  <p:childTnLst>
                                    <p:set>
                                      <p:cBhvr>
                                        <p:cTn id="36" dur="1" fill="hold">
                                          <p:stCondLst>
                                            <p:cond delay="0"/>
                                          </p:stCondLst>
                                        </p:cTn>
                                        <p:tgtEl>
                                          <p:spTgt spid="41"/>
                                        </p:tgtEl>
                                        <p:attrNameLst>
                                          <p:attrName>style.visibility</p:attrName>
                                        </p:attrNameLst>
                                      </p:cBhvr>
                                      <p:to>
                                        <p:strVal val="visible"/>
                                      </p:to>
                                    </p:set>
                                  </p:childTnLst>
                                </p:cTn>
                              </p:par>
                            </p:childTnLst>
                          </p:cTn>
                        </p:par>
                        <p:par>
                          <p:cTn id="37" fill="hold">
                            <p:stCondLst>
                              <p:cond delay="161000"/>
                            </p:stCondLst>
                            <p:childTnLst>
                              <p:par>
                                <p:cTn id="38" presetID="1" presetClass="entr" presetSubtype="0" fill="hold" grpId="0" nodeType="afterEffect">
                                  <p:stCondLst>
                                    <p:cond delay="1000"/>
                                  </p:stCondLst>
                                  <p:childTnLst>
                                    <p:set>
                                      <p:cBhvr>
                                        <p:cTn id="39" dur="1" fill="hold">
                                          <p:stCondLst>
                                            <p:cond delay="0"/>
                                          </p:stCondLst>
                                        </p:cTn>
                                        <p:tgtEl>
                                          <p:spTgt spid="42"/>
                                        </p:tgtEl>
                                        <p:attrNameLst>
                                          <p:attrName>style.visibility</p:attrName>
                                        </p:attrNameLst>
                                      </p:cBhvr>
                                      <p:to>
                                        <p:strVal val="visible"/>
                                      </p:to>
                                    </p:set>
                                  </p:childTnLst>
                                </p:cTn>
                              </p:par>
                            </p:childTnLst>
                          </p:cTn>
                        </p:par>
                        <p:par>
                          <p:cTn id="40" fill="hold">
                            <p:stCondLst>
                              <p:cond delay="162000"/>
                            </p:stCondLst>
                            <p:childTnLst>
                              <p:par>
                                <p:cTn id="41" presetID="1" presetClass="entr" presetSubtype="0" fill="hold" grpId="0" nodeType="afterEffect">
                                  <p:stCondLst>
                                    <p:cond delay="1000"/>
                                  </p:stCondLst>
                                  <p:childTnLst>
                                    <p:set>
                                      <p:cBhvr>
                                        <p:cTn id="42" dur="1" fill="hold">
                                          <p:stCondLst>
                                            <p:cond delay="0"/>
                                          </p:stCondLst>
                                        </p:cTn>
                                        <p:tgtEl>
                                          <p:spTgt spid="43"/>
                                        </p:tgtEl>
                                        <p:attrNameLst>
                                          <p:attrName>style.visibility</p:attrName>
                                        </p:attrNameLst>
                                      </p:cBhvr>
                                      <p:to>
                                        <p:strVal val="visible"/>
                                      </p:to>
                                    </p:set>
                                  </p:childTnLst>
                                </p:cTn>
                              </p:par>
                            </p:childTnLst>
                          </p:cTn>
                        </p:par>
                        <p:par>
                          <p:cTn id="43" fill="hold">
                            <p:stCondLst>
                              <p:cond delay="163000"/>
                            </p:stCondLst>
                            <p:childTnLst>
                              <p:par>
                                <p:cTn id="44" presetID="1" presetClass="entr" presetSubtype="0" fill="hold" grpId="0" nodeType="afterEffect">
                                  <p:stCondLst>
                                    <p:cond delay="1000"/>
                                  </p:stCondLst>
                                  <p:childTnLst>
                                    <p:set>
                                      <p:cBhvr>
                                        <p:cTn id="45" dur="1" fill="hold">
                                          <p:stCondLst>
                                            <p:cond delay="0"/>
                                          </p:stCondLst>
                                        </p:cTn>
                                        <p:tgtEl>
                                          <p:spTgt spid="44"/>
                                        </p:tgtEl>
                                        <p:attrNameLst>
                                          <p:attrName>style.visibility</p:attrName>
                                        </p:attrNameLst>
                                      </p:cBhvr>
                                      <p:to>
                                        <p:strVal val="visible"/>
                                      </p:to>
                                    </p:set>
                                  </p:childTnLst>
                                </p:cTn>
                              </p:par>
                            </p:childTnLst>
                          </p:cTn>
                        </p:par>
                        <p:par>
                          <p:cTn id="46" fill="hold">
                            <p:stCondLst>
                              <p:cond delay="164000"/>
                            </p:stCondLst>
                            <p:childTnLst>
                              <p:par>
                                <p:cTn id="47" presetID="1" presetClass="entr" presetSubtype="0" fill="hold" grpId="0" nodeType="afterEffect">
                                  <p:stCondLst>
                                    <p:cond delay="1000"/>
                                  </p:stCondLst>
                                  <p:childTnLst>
                                    <p:set>
                                      <p:cBhvr>
                                        <p:cTn id="48" dur="1" fill="hold">
                                          <p:stCondLst>
                                            <p:cond delay="0"/>
                                          </p:stCondLst>
                                        </p:cTn>
                                        <p:tgtEl>
                                          <p:spTgt spid="45"/>
                                        </p:tgtEl>
                                        <p:attrNameLst>
                                          <p:attrName>style.visibility</p:attrName>
                                        </p:attrNameLst>
                                      </p:cBhvr>
                                      <p:to>
                                        <p:strVal val="visible"/>
                                      </p:to>
                                    </p:set>
                                  </p:childTnLst>
                                </p:cTn>
                              </p:par>
                            </p:childTnLst>
                          </p:cTn>
                        </p:par>
                        <p:par>
                          <p:cTn id="49" fill="hold">
                            <p:stCondLst>
                              <p:cond delay="165000"/>
                            </p:stCondLst>
                            <p:childTnLst>
                              <p:par>
                                <p:cTn id="50" presetID="1" presetClass="entr" presetSubtype="0" fill="hold" grpId="0" nodeType="afterEffect">
                                  <p:stCondLst>
                                    <p:cond delay="1000"/>
                                  </p:stCondLst>
                                  <p:childTnLst>
                                    <p:set>
                                      <p:cBhvr>
                                        <p:cTn id="51" dur="1" fill="hold">
                                          <p:stCondLst>
                                            <p:cond delay="0"/>
                                          </p:stCondLst>
                                        </p:cTn>
                                        <p:tgtEl>
                                          <p:spTgt spid="46"/>
                                        </p:tgtEl>
                                        <p:attrNameLst>
                                          <p:attrName>style.visibility</p:attrName>
                                        </p:attrNameLst>
                                      </p:cBhvr>
                                      <p:to>
                                        <p:strVal val="visible"/>
                                      </p:to>
                                    </p:set>
                                  </p:childTnLst>
                                </p:cTn>
                              </p:par>
                            </p:childTnLst>
                          </p:cTn>
                        </p:par>
                        <p:par>
                          <p:cTn id="52" fill="hold">
                            <p:stCondLst>
                              <p:cond delay="166000"/>
                            </p:stCondLst>
                            <p:childTnLst>
                              <p:par>
                                <p:cTn id="53" presetID="1" presetClass="entr" presetSubtype="0" fill="hold" grpId="0" nodeType="afterEffect">
                                  <p:stCondLst>
                                    <p:cond delay="1000"/>
                                  </p:stCondLst>
                                  <p:childTnLst>
                                    <p:set>
                                      <p:cBhvr>
                                        <p:cTn id="54" dur="1" fill="hold">
                                          <p:stCondLst>
                                            <p:cond delay="0"/>
                                          </p:stCondLst>
                                        </p:cTn>
                                        <p:tgtEl>
                                          <p:spTgt spid="47"/>
                                        </p:tgtEl>
                                        <p:attrNameLst>
                                          <p:attrName>style.visibility</p:attrName>
                                        </p:attrNameLst>
                                      </p:cBhvr>
                                      <p:to>
                                        <p:strVal val="visible"/>
                                      </p:to>
                                    </p:set>
                                  </p:childTnLst>
                                </p:cTn>
                              </p:par>
                            </p:childTnLst>
                          </p:cTn>
                        </p:par>
                        <p:par>
                          <p:cTn id="55" fill="hold">
                            <p:stCondLst>
                              <p:cond delay="167000"/>
                            </p:stCondLst>
                            <p:childTnLst>
                              <p:par>
                                <p:cTn id="56" presetID="1" presetClass="entr" presetSubtype="0" fill="hold" grpId="0" nodeType="afterEffect">
                                  <p:stCondLst>
                                    <p:cond delay="1000"/>
                                  </p:stCondLst>
                                  <p:childTnLst>
                                    <p:set>
                                      <p:cBhvr>
                                        <p:cTn id="57" dur="1" fill="hold">
                                          <p:stCondLst>
                                            <p:cond delay="0"/>
                                          </p:stCondLst>
                                        </p:cTn>
                                        <p:tgtEl>
                                          <p:spTgt spid="48"/>
                                        </p:tgtEl>
                                        <p:attrNameLst>
                                          <p:attrName>style.visibility</p:attrName>
                                        </p:attrNameLst>
                                      </p:cBhvr>
                                      <p:to>
                                        <p:strVal val="visible"/>
                                      </p:to>
                                    </p:set>
                                  </p:childTnLst>
                                </p:cTn>
                              </p:par>
                            </p:childTnLst>
                          </p:cTn>
                        </p:par>
                        <p:par>
                          <p:cTn id="58" fill="hold">
                            <p:stCondLst>
                              <p:cond delay="168000"/>
                            </p:stCondLst>
                            <p:childTnLst>
                              <p:par>
                                <p:cTn id="59" presetID="1" presetClass="entr" presetSubtype="0" fill="hold" grpId="0" nodeType="afterEffect">
                                  <p:stCondLst>
                                    <p:cond delay="1000"/>
                                  </p:stCondLst>
                                  <p:childTnLst>
                                    <p:set>
                                      <p:cBhvr>
                                        <p:cTn id="60" dur="1" fill="hold">
                                          <p:stCondLst>
                                            <p:cond delay="0"/>
                                          </p:stCondLst>
                                        </p:cTn>
                                        <p:tgtEl>
                                          <p:spTgt spid="49"/>
                                        </p:tgtEl>
                                        <p:attrNameLst>
                                          <p:attrName>style.visibility</p:attrName>
                                        </p:attrNameLst>
                                      </p:cBhvr>
                                      <p:to>
                                        <p:strVal val="visible"/>
                                      </p:to>
                                    </p:set>
                                  </p:childTnLst>
                                </p:cTn>
                              </p:par>
                            </p:childTnLst>
                          </p:cTn>
                        </p:par>
                        <p:par>
                          <p:cTn id="61" fill="hold">
                            <p:stCondLst>
                              <p:cond delay="169000"/>
                            </p:stCondLst>
                            <p:childTnLst>
                              <p:par>
                                <p:cTn id="62" presetID="1" presetClass="entr" presetSubtype="0" fill="hold" grpId="0" nodeType="afterEffect">
                                  <p:stCondLst>
                                    <p:cond delay="1000"/>
                                  </p:stCondLst>
                                  <p:childTnLst>
                                    <p:set>
                                      <p:cBhvr>
                                        <p:cTn id="63" dur="1" fill="hold">
                                          <p:stCondLst>
                                            <p:cond delay="0"/>
                                          </p:stCondLst>
                                        </p:cTn>
                                        <p:tgtEl>
                                          <p:spTgt spid="50"/>
                                        </p:tgtEl>
                                        <p:attrNameLst>
                                          <p:attrName>style.visibility</p:attrName>
                                        </p:attrNameLst>
                                      </p:cBhvr>
                                      <p:to>
                                        <p:strVal val="visible"/>
                                      </p:to>
                                    </p:set>
                                  </p:childTnLst>
                                </p:cTn>
                              </p:par>
                            </p:childTnLst>
                          </p:cTn>
                        </p:par>
                        <p:par>
                          <p:cTn id="64" fill="hold">
                            <p:stCondLst>
                              <p:cond delay="170000"/>
                            </p:stCondLst>
                            <p:childTnLst>
                              <p:par>
                                <p:cTn id="65" presetID="1" presetClass="entr" presetSubtype="0" fill="hold" grpId="0" nodeType="afterEffect">
                                  <p:stCondLst>
                                    <p:cond delay="1000"/>
                                  </p:stCondLst>
                                  <p:childTnLst>
                                    <p:set>
                                      <p:cBhvr>
                                        <p:cTn id="66" dur="1" fill="hold">
                                          <p:stCondLst>
                                            <p:cond delay="0"/>
                                          </p:stCondLst>
                                        </p:cTn>
                                        <p:tgtEl>
                                          <p:spTgt spid="51"/>
                                        </p:tgtEl>
                                        <p:attrNameLst>
                                          <p:attrName>style.visibility</p:attrName>
                                        </p:attrNameLst>
                                      </p:cBhvr>
                                      <p:to>
                                        <p:strVal val="visible"/>
                                      </p:to>
                                    </p:set>
                                  </p:childTnLst>
                                </p:cTn>
                              </p:par>
                            </p:childTnLst>
                          </p:cTn>
                        </p:par>
                        <p:par>
                          <p:cTn id="67" fill="hold">
                            <p:stCondLst>
                              <p:cond delay="171000"/>
                            </p:stCondLst>
                            <p:childTnLst>
                              <p:par>
                                <p:cTn id="68" presetID="1" presetClass="entr" presetSubtype="0" fill="hold" grpId="0" nodeType="afterEffect">
                                  <p:stCondLst>
                                    <p:cond delay="1000"/>
                                  </p:stCondLst>
                                  <p:childTnLst>
                                    <p:set>
                                      <p:cBhvr>
                                        <p:cTn id="69" dur="1" fill="hold">
                                          <p:stCondLst>
                                            <p:cond delay="0"/>
                                          </p:stCondLst>
                                        </p:cTn>
                                        <p:tgtEl>
                                          <p:spTgt spid="52"/>
                                        </p:tgtEl>
                                        <p:attrNameLst>
                                          <p:attrName>style.visibility</p:attrName>
                                        </p:attrNameLst>
                                      </p:cBhvr>
                                      <p:to>
                                        <p:strVal val="visible"/>
                                      </p:to>
                                    </p:set>
                                  </p:childTnLst>
                                </p:cTn>
                              </p:par>
                            </p:childTnLst>
                          </p:cTn>
                        </p:par>
                        <p:par>
                          <p:cTn id="70" fill="hold">
                            <p:stCondLst>
                              <p:cond delay="172000"/>
                            </p:stCondLst>
                            <p:childTnLst>
                              <p:par>
                                <p:cTn id="71" presetID="1" presetClass="entr" presetSubtype="0" fill="hold" grpId="0" nodeType="afterEffect">
                                  <p:stCondLst>
                                    <p:cond delay="1000"/>
                                  </p:stCondLst>
                                  <p:childTnLst>
                                    <p:set>
                                      <p:cBhvr>
                                        <p:cTn id="72" dur="1" fill="hold">
                                          <p:stCondLst>
                                            <p:cond delay="0"/>
                                          </p:stCondLst>
                                        </p:cTn>
                                        <p:tgtEl>
                                          <p:spTgt spid="53"/>
                                        </p:tgtEl>
                                        <p:attrNameLst>
                                          <p:attrName>style.visibility</p:attrName>
                                        </p:attrNameLst>
                                      </p:cBhvr>
                                      <p:to>
                                        <p:strVal val="visible"/>
                                      </p:to>
                                    </p:set>
                                  </p:childTnLst>
                                </p:cTn>
                              </p:par>
                            </p:childTnLst>
                          </p:cTn>
                        </p:par>
                        <p:par>
                          <p:cTn id="73" fill="hold">
                            <p:stCondLst>
                              <p:cond delay="173000"/>
                            </p:stCondLst>
                            <p:childTnLst>
                              <p:par>
                                <p:cTn id="74" presetID="1" presetClass="entr" presetSubtype="0" fill="hold" grpId="0" nodeType="afterEffect">
                                  <p:stCondLst>
                                    <p:cond delay="1000"/>
                                  </p:stCondLst>
                                  <p:childTnLst>
                                    <p:set>
                                      <p:cBhvr>
                                        <p:cTn id="75" dur="1" fill="hold">
                                          <p:stCondLst>
                                            <p:cond delay="0"/>
                                          </p:stCondLst>
                                        </p:cTn>
                                        <p:tgtEl>
                                          <p:spTgt spid="54"/>
                                        </p:tgtEl>
                                        <p:attrNameLst>
                                          <p:attrName>style.visibility</p:attrName>
                                        </p:attrNameLst>
                                      </p:cBhvr>
                                      <p:to>
                                        <p:strVal val="visible"/>
                                      </p:to>
                                    </p:set>
                                  </p:childTnLst>
                                </p:cTn>
                              </p:par>
                            </p:childTnLst>
                          </p:cTn>
                        </p:par>
                        <p:par>
                          <p:cTn id="76" fill="hold">
                            <p:stCondLst>
                              <p:cond delay="174000"/>
                            </p:stCondLst>
                            <p:childTnLst>
                              <p:par>
                                <p:cTn id="77" presetID="1" presetClass="entr" presetSubtype="0" fill="hold" grpId="0" nodeType="afterEffect">
                                  <p:stCondLst>
                                    <p:cond delay="1000"/>
                                  </p:stCondLst>
                                  <p:childTnLst>
                                    <p:set>
                                      <p:cBhvr>
                                        <p:cTn id="78" dur="1" fill="hold">
                                          <p:stCondLst>
                                            <p:cond delay="0"/>
                                          </p:stCondLst>
                                        </p:cTn>
                                        <p:tgtEl>
                                          <p:spTgt spid="55"/>
                                        </p:tgtEl>
                                        <p:attrNameLst>
                                          <p:attrName>style.visibility</p:attrName>
                                        </p:attrNameLst>
                                      </p:cBhvr>
                                      <p:to>
                                        <p:strVal val="visible"/>
                                      </p:to>
                                    </p:set>
                                  </p:childTnLst>
                                </p:cTn>
                              </p:par>
                            </p:childTnLst>
                          </p:cTn>
                        </p:par>
                        <p:par>
                          <p:cTn id="79" fill="hold">
                            <p:stCondLst>
                              <p:cond delay="175000"/>
                            </p:stCondLst>
                            <p:childTnLst>
                              <p:par>
                                <p:cTn id="80" presetID="1" presetClass="entr" presetSubtype="0" fill="hold" grpId="0" nodeType="afterEffect">
                                  <p:stCondLst>
                                    <p:cond delay="1000"/>
                                  </p:stCondLst>
                                  <p:childTnLst>
                                    <p:set>
                                      <p:cBhvr>
                                        <p:cTn id="81" dur="1" fill="hold">
                                          <p:stCondLst>
                                            <p:cond delay="0"/>
                                          </p:stCondLst>
                                        </p:cTn>
                                        <p:tgtEl>
                                          <p:spTgt spid="56"/>
                                        </p:tgtEl>
                                        <p:attrNameLst>
                                          <p:attrName>style.visibility</p:attrName>
                                        </p:attrNameLst>
                                      </p:cBhvr>
                                      <p:to>
                                        <p:strVal val="visible"/>
                                      </p:to>
                                    </p:set>
                                  </p:childTnLst>
                                </p:cTn>
                              </p:par>
                            </p:childTnLst>
                          </p:cTn>
                        </p:par>
                        <p:par>
                          <p:cTn id="82" fill="hold">
                            <p:stCondLst>
                              <p:cond delay="176000"/>
                            </p:stCondLst>
                            <p:childTnLst>
                              <p:par>
                                <p:cTn id="83" presetID="1" presetClass="entr" presetSubtype="0" fill="hold" grpId="0" nodeType="afterEffect">
                                  <p:stCondLst>
                                    <p:cond delay="1000"/>
                                  </p:stCondLst>
                                  <p:childTnLst>
                                    <p:set>
                                      <p:cBhvr>
                                        <p:cTn id="84" dur="1" fill="hold">
                                          <p:stCondLst>
                                            <p:cond delay="0"/>
                                          </p:stCondLst>
                                        </p:cTn>
                                        <p:tgtEl>
                                          <p:spTgt spid="57"/>
                                        </p:tgtEl>
                                        <p:attrNameLst>
                                          <p:attrName>style.visibility</p:attrName>
                                        </p:attrNameLst>
                                      </p:cBhvr>
                                      <p:to>
                                        <p:strVal val="visible"/>
                                      </p:to>
                                    </p:set>
                                  </p:childTnLst>
                                </p:cTn>
                              </p:par>
                            </p:childTnLst>
                          </p:cTn>
                        </p:par>
                        <p:par>
                          <p:cTn id="85" fill="hold">
                            <p:stCondLst>
                              <p:cond delay="177000"/>
                            </p:stCondLst>
                            <p:childTnLst>
                              <p:par>
                                <p:cTn id="86" presetID="1" presetClass="entr" presetSubtype="0" fill="hold" grpId="0" nodeType="afterEffect">
                                  <p:stCondLst>
                                    <p:cond delay="1000"/>
                                  </p:stCondLst>
                                  <p:childTnLst>
                                    <p:set>
                                      <p:cBhvr>
                                        <p:cTn id="87" dur="1" fill="hold">
                                          <p:stCondLst>
                                            <p:cond delay="0"/>
                                          </p:stCondLst>
                                        </p:cTn>
                                        <p:tgtEl>
                                          <p:spTgt spid="58"/>
                                        </p:tgtEl>
                                        <p:attrNameLst>
                                          <p:attrName>style.visibility</p:attrName>
                                        </p:attrNameLst>
                                      </p:cBhvr>
                                      <p:to>
                                        <p:strVal val="visible"/>
                                      </p:to>
                                    </p:set>
                                  </p:childTnLst>
                                </p:cTn>
                              </p:par>
                            </p:childTnLst>
                          </p:cTn>
                        </p:par>
                        <p:par>
                          <p:cTn id="88" fill="hold">
                            <p:stCondLst>
                              <p:cond delay="178000"/>
                            </p:stCondLst>
                            <p:childTnLst>
                              <p:par>
                                <p:cTn id="89" presetID="1" presetClass="entr" presetSubtype="0" fill="hold" grpId="0" nodeType="afterEffect">
                                  <p:stCondLst>
                                    <p:cond delay="1000"/>
                                  </p:stCondLst>
                                  <p:childTnLst>
                                    <p:set>
                                      <p:cBhvr>
                                        <p:cTn id="90" dur="1" fill="hold">
                                          <p:stCondLst>
                                            <p:cond delay="0"/>
                                          </p:stCondLst>
                                        </p:cTn>
                                        <p:tgtEl>
                                          <p:spTgt spid="59"/>
                                        </p:tgtEl>
                                        <p:attrNameLst>
                                          <p:attrName>style.visibility</p:attrName>
                                        </p:attrNameLst>
                                      </p:cBhvr>
                                      <p:to>
                                        <p:strVal val="visible"/>
                                      </p:to>
                                    </p:set>
                                  </p:childTnLst>
                                </p:cTn>
                              </p:par>
                            </p:childTnLst>
                          </p:cTn>
                        </p:par>
                        <p:par>
                          <p:cTn id="91" fill="hold">
                            <p:stCondLst>
                              <p:cond delay="179000"/>
                            </p:stCondLst>
                            <p:childTnLst>
                              <p:par>
                                <p:cTn id="92" presetID="1" presetClass="entr" presetSubtype="0" fill="hold" grpId="0" nodeType="afterEffect">
                                  <p:stCondLst>
                                    <p:cond delay="1000"/>
                                  </p:stCondLst>
                                  <p:childTnLst>
                                    <p:set>
                                      <p:cBhvr>
                                        <p:cTn id="93" dur="1" fill="hold">
                                          <p:stCondLst>
                                            <p:cond delay="0"/>
                                          </p:stCondLst>
                                        </p:cTn>
                                        <p:tgtEl>
                                          <p:spTgt spid="6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7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6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8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8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8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8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6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73" grpId="0" animBg="1"/>
      <p:bldP spid="74" grpId="0" animBg="1"/>
      <p:bldP spid="80" grpId="0" animBg="1"/>
      <p:bldP spid="81" grpId="0" animBg="1"/>
      <p:bldP spid="82" grpId="0" animBg="1"/>
      <p:bldP spid="84" grpId="0" animBg="1"/>
      <p:bldP spid="62" grpId="0" animBg="1"/>
      <p:bldP spid="63" grpId="0" animBg="1"/>
      <p:bldP spid="64" grpId="0" animBg="1"/>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Culturally Adaptive User Interface</a:t>
            </a:r>
            <a:endParaRPr lang="en-US" dirty="0"/>
          </a:p>
        </p:txBody>
      </p:sp>
      <p:pic>
        <p:nvPicPr>
          <p:cNvPr id="8" name="Picture 7"/>
          <p:cNvPicPr>
            <a:picLocks noChangeAspect="1"/>
          </p:cNvPicPr>
          <p:nvPr/>
        </p:nvPicPr>
        <p:blipFill>
          <a:blip r:embed="rId3"/>
          <a:stretch>
            <a:fillRect/>
          </a:stretch>
        </p:blipFill>
        <p:spPr>
          <a:xfrm>
            <a:off x="1143000" y="868491"/>
            <a:ext cx="6744040" cy="5989509"/>
          </a:xfrm>
          <a:prstGeom prst="rect">
            <a:avLst/>
          </a:prstGeom>
        </p:spPr>
      </p:pic>
    </p:spTree>
    <p:extLst>
      <p:ext uri="{BB962C8B-B14F-4D97-AF65-F5344CB8AC3E}">
        <p14:creationId xmlns:p14="http://schemas.microsoft.com/office/powerpoint/2010/main" val="1763366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Hall of Fame or Shame?</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2304246" y="824032"/>
            <a:ext cx="4459307" cy="5819536"/>
          </a:xfrm>
          <a:prstGeom prst="rect">
            <a:avLst/>
          </a:prstGeom>
        </p:spPr>
      </p:pic>
    </p:spTree>
    <p:extLst>
      <p:ext uri="{BB962C8B-B14F-4D97-AF65-F5344CB8AC3E}">
        <p14:creationId xmlns:p14="http://schemas.microsoft.com/office/powerpoint/2010/main" val="543246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651355" y="574614"/>
            <a:ext cx="4459307" cy="5819536"/>
          </a:xfrm>
          <a:prstGeom prst="rect">
            <a:avLst/>
          </a:prstGeom>
        </p:spPr>
      </p:pic>
      <p:pic>
        <p:nvPicPr>
          <p:cNvPr id="4" name="Picture 3"/>
          <p:cNvPicPr>
            <a:picLocks noChangeAspect="1"/>
          </p:cNvPicPr>
          <p:nvPr/>
        </p:nvPicPr>
        <p:blipFill>
          <a:blip r:embed="rId3"/>
          <a:stretch>
            <a:fillRect/>
          </a:stretch>
        </p:blipFill>
        <p:spPr>
          <a:xfrm>
            <a:off x="152400" y="381000"/>
            <a:ext cx="4655073" cy="6206764"/>
          </a:xfrm>
          <a:prstGeom prst="rect">
            <a:avLst/>
          </a:prstGeom>
        </p:spPr>
      </p:pic>
    </p:spTree>
    <p:extLst>
      <p:ext uri="{BB962C8B-B14F-4D97-AF65-F5344CB8AC3E}">
        <p14:creationId xmlns:p14="http://schemas.microsoft.com/office/powerpoint/2010/main" val="1343193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57200" y="1447800"/>
            <a:ext cx="8229600" cy="4191000"/>
          </a:xfrm>
        </p:spPr>
        <p:txBody>
          <a:bodyPr>
            <a:noAutofit/>
          </a:bodyPr>
          <a:lstStyle/>
          <a:p>
            <a:pPr algn="l">
              <a:buFont typeface="Arial"/>
              <a:buChar char="•"/>
            </a:pPr>
            <a:r>
              <a:rPr lang="en-US" sz="3200" dirty="0">
                <a:solidFill>
                  <a:schemeClr val="tx1"/>
                </a:solidFill>
              </a:rPr>
              <a:t> closed book, closed </a:t>
            </a:r>
            <a:r>
              <a:rPr lang="en-US" sz="3200" dirty="0" smtClean="0">
                <a:solidFill>
                  <a:schemeClr val="tx1"/>
                </a:solidFill>
              </a:rPr>
              <a:t>notes</a:t>
            </a:r>
          </a:p>
          <a:p>
            <a:pPr algn="l">
              <a:buFont typeface="Arial"/>
              <a:buChar char="•"/>
            </a:pPr>
            <a:r>
              <a:rPr lang="en-US" sz="3200" dirty="0"/>
              <a:t> 3 minutes (timer in upper right)</a:t>
            </a:r>
          </a:p>
          <a:p>
            <a:pPr algn="l">
              <a:buFont typeface="Arial"/>
              <a:buChar char="•"/>
            </a:pPr>
            <a:r>
              <a:rPr lang="en-US" sz="3200" dirty="0" smtClean="0">
                <a:solidFill>
                  <a:schemeClr val="tx1"/>
                </a:solidFill>
              </a:rPr>
              <a:t> if you can’t use the online form, use paper</a:t>
            </a:r>
          </a:p>
          <a:p>
            <a:pPr algn="l">
              <a:buFont typeface="Arial"/>
              <a:buChar char="•"/>
            </a:pPr>
            <a:r>
              <a:rPr lang="en-US" sz="3200" dirty="0"/>
              <a:t> </a:t>
            </a:r>
            <a:r>
              <a:rPr lang="en-US" sz="3200" dirty="0" smtClean="0"/>
              <a:t>close your laptop when you’re done</a:t>
            </a:r>
            <a:endParaRPr lang="en-US" sz="3200" dirty="0">
              <a:solidFill>
                <a:schemeClr val="tx1"/>
              </a:solidFill>
            </a:endParaRPr>
          </a:p>
        </p:txBody>
      </p:sp>
      <p:sp>
        <p:nvSpPr>
          <p:cNvPr id="9" name="Title 1"/>
          <p:cNvSpPr txBox="1">
            <a:spLocks/>
          </p:cNvSpPr>
          <p:nvPr/>
        </p:nvSpPr>
        <p:spPr bwMode="auto">
          <a:xfrm>
            <a:off x="304800" y="1524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accent1"/>
                </a:solidFill>
                <a:latin typeface="+mj-lt"/>
                <a:ea typeface="ＭＳ Ｐゴシック" charset="-128"/>
                <a:cs typeface="+mj-cs"/>
              </a:defRPr>
            </a:lvl1pPr>
            <a:lvl2pPr algn="l" rtl="0" eaLnBrk="0" fontAlgn="base" hangingPunct="0">
              <a:spcBef>
                <a:spcPct val="0"/>
              </a:spcBef>
              <a:spcAft>
                <a:spcPct val="0"/>
              </a:spcAft>
              <a:defRPr sz="2800">
                <a:solidFill>
                  <a:schemeClr val="accent1"/>
                </a:solidFill>
                <a:latin typeface="Arial Black" pitchFamily="34" charset="0"/>
                <a:ea typeface="ＭＳ Ｐゴシック" charset="-128"/>
              </a:defRPr>
            </a:lvl2pPr>
            <a:lvl3pPr algn="l" rtl="0" eaLnBrk="0" fontAlgn="base" hangingPunct="0">
              <a:spcBef>
                <a:spcPct val="0"/>
              </a:spcBef>
              <a:spcAft>
                <a:spcPct val="0"/>
              </a:spcAft>
              <a:defRPr sz="2800">
                <a:solidFill>
                  <a:schemeClr val="accent1"/>
                </a:solidFill>
                <a:latin typeface="Arial Black" pitchFamily="34" charset="0"/>
                <a:ea typeface="ＭＳ Ｐゴシック" charset="-128"/>
              </a:defRPr>
            </a:lvl3pPr>
            <a:lvl4pPr algn="l" rtl="0" eaLnBrk="0" fontAlgn="base" hangingPunct="0">
              <a:spcBef>
                <a:spcPct val="0"/>
              </a:spcBef>
              <a:spcAft>
                <a:spcPct val="0"/>
              </a:spcAft>
              <a:defRPr sz="2800">
                <a:solidFill>
                  <a:schemeClr val="accent1"/>
                </a:solidFill>
                <a:latin typeface="Arial Black" pitchFamily="34" charset="0"/>
                <a:ea typeface="ＭＳ Ｐゴシック" charset="-128"/>
              </a:defRPr>
            </a:lvl4pPr>
            <a:lvl5pPr algn="l" rtl="0" eaLnBrk="0" fontAlgn="base" hangingPunct="0">
              <a:spcBef>
                <a:spcPct val="0"/>
              </a:spcBef>
              <a:spcAft>
                <a:spcPct val="0"/>
              </a:spcAft>
              <a:defRPr sz="2800">
                <a:solidFill>
                  <a:schemeClr val="accent1"/>
                </a:solidFill>
                <a:latin typeface="Arial Black" pitchFamily="34" charset="0"/>
                <a:ea typeface="ＭＳ Ｐゴシック" charset="-128"/>
              </a:defRPr>
            </a:lvl5pPr>
            <a:lvl6pPr marL="457200" algn="l" rtl="0" fontAlgn="base">
              <a:spcBef>
                <a:spcPct val="0"/>
              </a:spcBef>
              <a:spcAft>
                <a:spcPct val="0"/>
              </a:spcAft>
              <a:defRPr sz="3200">
                <a:solidFill>
                  <a:schemeClr val="accent1"/>
                </a:solidFill>
                <a:latin typeface="Arial Black" pitchFamily="34" charset="0"/>
              </a:defRPr>
            </a:lvl6pPr>
            <a:lvl7pPr marL="914400" algn="l" rtl="0" fontAlgn="base">
              <a:spcBef>
                <a:spcPct val="0"/>
              </a:spcBef>
              <a:spcAft>
                <a:spcPct val="0"/>
              </a:spcAft>
              <a:defRPr sz="3200">
                <a:solidFill>
                  <a:schemeClr val="accent1"/>
                </a:solidFill>
                <a:latin typeface="Arial Black" pitchFamily="34" charset="0"/>
              </a:defRPr>
            </a:lvl7pPr>
            <a:lvl8pPr marL="1371600" algn="l" rtl="0" fontAlgn="base">
              <a:spcBef>
                <a:spcPct val="0"/>
              </a:spcBef>
              <a:spcAft>
                <a:spcPct val="0"/>
              </a:spcAft>
              <a:defRPr sz="3200">
                <a:solidFill>
                  <a:schemeClr val="accent1"/>
                </a:solidFill>
                <a:latin typeface="Arial Black" pitchFamily="34" charset="0"/>
              </a:defRPr>
            </a:lvl8pPr>
            <a:lvl9pPr marL="1828800" algn="l" rtl="0" fontAlgn="base">
              <a:spcBef>
                <a:spcPct val="0"/>
              </a:spcBef>
              <a:spcAft>
                <a:spcPct val="0"/>
              </a:spcAft>
              <a:defRPr sz="3200">
                <a:solidFill>
                  <a:schemeClr val="accent1"/>
                </a:solidFill>
                <a:latin typeface="Arial Black" pitchFamily="34" charset="0"/>
              </a:defRPr>
            </a:lvl9pPr>
          </a:lstStyle>
          <a:p>
            <a:r>
              <a:rPr lang="en-US" dirty="0" err="1" smtClean="0">
                <a:solidFill>
                  <a:srgbClr val="00CC99"/>
                </a:solidFill>
                <a:latin typeface="Arial Black"/>
                <a:sym typeface="Gill Sans" charset="0"/>
              </a:rPr>
              <a:t>Nanoquiz</a:t>
            </a:r>
            <a:endParaRPr lang="en-US" dirty="0">
              <a:solidFill>
                <a:srgbClr val="00CC99"/>
              </a:solidFill>
              <a:latin typeface="Arial Black"/>
              <a:sym typeface="Gill Sans" charset="0"/>
            </a:endParaRPr>
          </a:p>
        </p:txBody>
      </p:sp>
    </p:spTree>
    <p:extLst>
      <p:ext uri="{BB962C8B-B14F-4D97-AF65-F5344CB8AC3E}">
        <p14:creationId xmlns:p14="http://schemas.microsoft.com/office/powerpoint/2010/main" val="374967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3:</a:t>
            </a:r>
            <a:r>
              <a:rPr lang="en-US" sz="2400" dirty="0">
                <a:solidFill>
                  <a:prstClr val="black"/>
                </a:solidFill>
                <a:latin typeface="Calibri"/>
                <a:cs typeface="+mn-cs"/>
              </a:rPr>
              <a:t>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32" name="TextBox 3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2</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33" name="TextBox 3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2:00</a:t>
            </a:r>
            <a:endParaRPr lang="en-US" sz="2400" dirty="0">
              <a:solidFill>
                <a:prstClr val="black"/>
              </a:solidFill>
              <a:latin typeface="Calibri"/>
              <a:cs typeface="+mn-cs"/>
            </a:endParaRPr>
          </a:p>
        </p:txBody>
      </p:sp>
      <p:sp>
        <p:nvSpPr>
          <p:cNvPr id="34" name="TextBox 3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1:45</a:t>
            </a:r>
            <a:endParaRPr lang="en-US" sz="2400" dirty="0">
              <a:solidFill>
                <a:prstClr val="black"/>
              </a:solidFill>
              <a:latin typeface="Calibri"/>
              <a:cs typeface="+mn-cs"/>
            </a:endParaRPr>
          </a:p>
        </p:txBody>
      </p:sp>
      <p:sp>
        <p:nvSpPr>
          <p:cNvPr id="35" name="TextBox 3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1:30</a:t>
            </a:r>
            <a:endParaRPr lang="en-US" sz="2400" dirty="0">
              <a:solidFill>
                <a:prstClr val="black"/>
              </a:solidFill>
              <a:latin typeface="Calibri"/>
              <a:cs typeface="+mn-cs"/>
            </a:endParaRPr>
          </a:p>
        </p:txBody>
      </p:sp>
      <p:sp>
        <p:nvSpPr>
          <p:cNvPr id="36" name="TextBox 35"/>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1:15</a:t>
            </a:r>
            <a:endParaRPr lang="en-US" sz="2400" dirty="0">
              <a:solidFill>
                <a:prstClr val="black"/>
              </a:solidFill>
              <a:latin typeface="Calibri"/>
              <a:cs typeface="+mn-cs"/>
            </a:endParaRPr>
          </a:p>
        </p:txBody>
      </p:sp>
      <p:sp>
        <p:nvSpPr>
          <p:cNvPr id="37" name="TextBox 3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1:00</a:t>
            </a:r>
            <a:endParaRPr lang="en-US" sz="2400" dirty="0">
              <a:solidFill>
                <a:prstClr val="black"/>
              </a:solidFill>
              <a:latin typeface="Calibri"/>
              <a:cs typeface="+mn-cs"/>
            </a:endParaRPr>
          </a:p>
        </p:txBody>
      </p:sp>
      <p:sp>
        <p:nvSpPr>
          <p:cNvPr id="38" name="TextBox 3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0:45</a:t>
            </a:r>
            <a:endParaRPr lang="en-US" sz="2400" dirty="0">
              <a:solidFill>
                <a:prstClr val="black"/>
              </a:solidFill>
              <a:latin typeface="Calibri"/>
              <a:cs typeface="+mn-cs"/>
            </a:endParaRPr>
          </a:p>
        </p:txBody>
      </p:sp>
      <p:sp>
        <p:nvSpPr>
          <p:cNvPr id="39" name="TextBox 3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40" name="TextBox 3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20</a:t>
            </a:r>
            <a:endParaRPr lang="en-US" sz="2400" dirty="0">
              <a:solidFill>
                <a:prstClr val="black"/>
              </a:solidFill>
              <a:latin typeface="Calibri"/>
              <a:cs typeface="+mn-cs"/>
            </a:endParaRPr>
          </a:p>
        </p:txBody>
      </p:sp>
      <p:sp>
        <p:nvSpPr>
          <p:cNvPr id="41" name="TextBox 4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19</a:t>
            </a:r>
            <a:endParaRPr lang="en-US" sz="2400" dirty="0">
              <a:solidFill>
                <a:prstClr val="black"/>
              </a:solidFill>
              <a:latin typeface="Calibri"/>
              <a:cs typeface="+mn-cs"/>
            </a:endParaRPr>
          </a:p>
        </p:txBody>
      </p:sp>
      <p:sp>
        <p:nvSpPr>
          <p:cNvPr id="42" name="TextBox 4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18</a:t>
            </a:r>
            <a:endParaRPr lang="en-US" sz="2400" dirty="0">
              <a:solidFill>
                <a:prstClr val="black"/>
              </a:solidFill>
              <a:latin typeface="Calibri"/>
              <a:cs typeface="+mn-cs"/>
            </a:endParaRPr>
          </a:p>
        </p:txBody>
      </p:sp>
      <p:sp>
        <p:nvSpPr>
          <p:cNvPr id="43" name="TextBox 4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17</a:t>
            </a:r>
            <a:endParaRPr lang="en-US" sz="2400" dirty="0">
              <a:solidFill>
                <a:prstClr val="black"/>
              </a:solidFill>
              <a:latin typeface="Calibri"/>
              <a:cs typeface="+mn-cs"/>
            </a:endParaRPr>
          </a:p>
        </p:txBody>
      </p:sp>
      <p:sp>
        <p:nvSpPr>
          <p:cNvPr id="44" name="TextBox 4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16</a:t>
            </a:r>
            <a:endParaRPr lang="en-US" sz="2400" dirty="0">
              <a:solidFill>
                <a:prstClr val="black"/>
              </a:solidFill>
              <a:latin typeface="Calibri"/>
              <a:cs typeface="+mn-cs"/>
            </a:endParaRPr>
          </a:p>
        </p:txBody>
      </p:sp>
      <p:sp>
        <p:nvSpPr>
          <p:cNvPr id="45" name="TextBox 4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15</a:t>
            </a:r>
            <a:endParaRPr lang="en-US" sz="2400" dirty="0">
              <a:solidFill>
                <a:prstClr val="black"/>
              </a:solidFill>
              <a:latin typeface="Calibri"/>
              <a:cs typeface="+mn-cs"/>
            </a:endParaRPr>
          </a:p>
        </p:txBody>
      </p:sp>
      <p:sp>
        <p:nvSpPr>
          <p:cNvPr id="46" name="TextBox 45"/>
          <p:cNvSpPr txBox="1"/>
          <p:nvPr/>
        </p:nvSpPr>
        <p:spPr>
          <a:xfrm>
            <a:off x="8294464" y="76200"/>
            <a:ext cx="736099"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14</a:t>
            </a:r>
            <a:endParaRPr lang="en-US" sz="2400" dirty="0">
              <a:solidFill>
                <a:prstClr val="black"/>
              </a:solidFill>
              <a:latin typeface="Calibri"/>
              <a:cs typeface="+mn-cs"/>
            </a:endParaRPr>
          </a:p>
        </p:txBody>
      </p:sp>
      <p:sp>
        <p:nvSpPr>
          <p:cNvPr id="47" name="TextBox 4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13</a:t>
            </a:r>
            <a:endParaRPr lang="en-US" sz="2400" dirty="0">
              <a:solidFill>
                <a:prstClr val="black"/>
              </a:solidFill>
              <a:latin typeface="Calibri"/>
              <a:cs typeface="+mn-cs"/>
            </a:endParaRPr>
          </a:p>
        </p:txBody>
      </p:sp>
      <p:sp>
        <p:nvSpPr>
          <p:cNvPr id="48" name="TextBox 4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12</a:t>
            </a:r>
            <a:endParaRPr lang="en-US" sz="2400" dirty="0">
              <a:solidFill>
                <a:prstClr val="black"/>
              </a:solidFill>
              <a:latin typeface="Calibri"/>
              <a:cs typeface="+mn-cs"/>
            </a:endParaRPr>
          </a:p>
        </p:txBody>
      </p:sp>
      <p:sp>
        <p:nvSpPr>
          <p:cNvPr id="49" name="TextBox 4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11</a:t>
            </a:r>
            <a:endParaRPr lang="en-US" sz="2400" dirty="0">
              <a:solidFill>
                <a:prstClr val="black"/>
              </a:solidFill>
              <a:latin typeface="Calibri"/>
              <a:cs typeface="+mn-cs"/>
            </a:endParaRPr>
          </a:p>
        </p:txBody>
      </p:sp>
      <p:sp>
        <p:nvSpPr>
          <p:cNvPr id="50" name="TextBox 4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10</a:t>
            </a:r>
            <a:endParaRPr lang="en-US" sz="2400" dirty="0">
              <a:solidFill>
                <a:prstClr val="black"/>
              </a:solidFill>
              <a:latin typeface="Calibri"/>
              <a:cs typeface="+mn-cs"/>
            </a:endParaRPr>
          </a:p>
        </p:txBody>
      </p:sp>
      <p:sp>
        <p:nvSpPr>
          <p:cNvPr id="51" name="TextBox 50"/>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a:t>
            </a:r>
            <a:r>
              <a:rPr lang="en-US" sz="2400" dirty="0" smtClean="0">
                <a:solidFill>
                  <a:prstClr val="black"/>
                </a:solidFill>
                <a:latin typeface="Calibri"/>
              </a:rPr>
              <a:t>:0</a:t>
            </a:r>
            <a:r>
              <a:rPr lang="en-US" sz="2400" dirty="0" smtClean="0">
                <a:solidFill>
                  <a:prstClr val="black"/>
                </a:solidFill>
                <a:latin typeface="Calibri"/>
                <a:cs typeface="+mn-cs"/>
              </a:rPr>
              <a:t>9</a:t>
            </a:r>
            <a:endParaRPr lang="en-US" sz="2400" dirty="0">
              <a:solidFill>
                <a:prstClr val="black"/>
              </a:solidFill>
              <a:latin typeface="Calibri"/>
              <a:cs typeface="+mn-cs"/>
            </a:endParaRPr>
          </a:p>
        </p:txBody>
      </p:sp>
      <p:sp>
        <p:nvSpPr>
          <p:cNvPr id="52" name="TextBox 51"/>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8</a:t>
            </a:r>
            <a:endParaRPr lang="en-US" sz="2400" dirty="0">
              <a:solidFill>
                <a:prstClr val="black"/>
              </a:solidFill>
              <a:latin typeface="Calibri"/>
              <a:cs typeface="+mn-cs"/>
            </a:endParaRPr>
          </a:p>
        </p:txBody>
      </p:sp>
      <p:sp>
        <p:nvSpPr>
          <p:cNvPr id="53" name="TextBox 52"/>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7</a:t>
            </a:r>
            <a:endParaRPr lang="en-US" sz="2400" dirty="0">
              <a:solidFill>
                <a:prstClr val="black"/>
              </a:solidFill>
              <a:latin typeface="Calibri"/>
              <a:cs typeface="+mn-cs"/>
            </a:endParaRPr>
          </a:p>
        </p:txBody>
      </p:sp>
      <p:sp>
        <p:nvSpPr>
          <p:cNvPr id="54" name="TextBox 53"/>
          <p:cNvSpPr txBox="1"/>
          <p:nvPr/>
        </p:nvSpPr>
        <p:spPr>
          <a:xfrm>
            <a:off x="8188968" y="80665"/>
            <a:ext cx="841595" cy="457200"/>
          </a:xfrm>
          <a:prstGeom prst="rect">
            <a:avLst/>
          </a:prstGeom>
          <a:solidFill>
            <a:schemeClr val="bg1"/>
          </a:solidFill>
        </p:spPr>
        <p:txBody>
          <a:bodyPr wrap="square" rtlCol="0">
            <a:noAutofit/>
          </a:bodyPr>
          <a:lstStyle/>
          <a:p>
            <a:pPr algn="r" defTabSz="457200" fontAlgn="auto">
              <a:spcBef>
                <a:spcPts val="0"/>
              </a:spcBef>
              <a:spcAft>
                <a:spcPts val="0"/>
              </a:spcAft>
            </a:pPr>
            <a:r>
              <a:rPr lang="en-US" sz="2400" dirty="0" smtClean="0">
                <a:solidFill>
                  <a:prstClr val="black"/>
                </a:solidFill>
                <a:latin typeface="Calibri"/>
              </a:rPr>
              <a:t>0</a:t>
            </a:r>
            <a:r>
              <a:rPr lang="en-US" sz="2400" dirty="0">
                <a:solidFill>
                  <a:prstClr val="black"/>
                </a:solidFill>
                <a:latin typeface="Calibri"/>
              </a:rPr>
              <a:t>:0</a:t>
            </a:r>
            <a:r>
              <a:rPr lang="en-US" sz="2400" dirty="0" smtClean="0">
                <a:solidFill>
                  <a:prstClr val="black"/>
                </a:solidFill>
                <a:latin typeface="Calibri"/>
                <a:cs typeface="+mn-cs"/>
              </a:rPr>
              <a:t>6</a:t>
            </a:r>
            <a:endParaRPr lang="en-US" sz="2400" dirty="0">
              <a:solidFill>
                <a:prstClr val="black"/>
              </a:solidFill>
              <a:latin typeface="Calibri"/>
              <a:cs typeface="+mn-cs"/>
            </a:endParaRPr>
          </a:p>
        </p:txBody>
      </p:sp>
      <p:sp>
        <p:nvSpPr>
          <p:cNvPr id="55" name="TextBox 54"/>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5</a:t>
            </a:r>
            <a:endParaRPr lang="en-US" sz="2400" dirty="0">
              <a:solidFill>
                <a:prstClr val="black"/>
              </a:solidFill>
              <a:latin typeface="Calibri"/>
              <a:cs typeface="+mn-cs"/>
            </a:endParaRPr>
          </a:p>
        </p:txBody>
      </p:sp>
      <p:sp>
        <p:nvSpPr>
          <p:cNvPr id="56" name="TextBox 55"/>
          <p:cNvSpPr txBox="1"/>
          <p:nvPr/>
        </p:nvSpPr>
        <p:spPr>
          <a:xfrm>
            <a:off x="8153400" y="76200"/>
            <a:ext cx="877163"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4</a:t>
            </a:r>
            <a:endParaRPr lang="en-US" sz="2400" dirty="0">
              <a:solidFill>
                <a:prstClr val="black"/>
              </a:solidFill>
              <a:latin typeface="Calibri"/>
              <a:cs typeface="+mn-cs"/>
            </a:endParaRPr>
          </a:p>
        </p:txBody>
      </p:sp>
      <p:sp>
        <p:nvSpPr>
          <p:cNvPr id="57" name="TextBox 56"/>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3</a:t>
            </a:r>
            <a:endParaRPr lang="en-US" sz="2400" dirty="0">
              <a:solidFill>
                <a:prstClr val="black"/>
              </a:solidFill>
              <a:latin typeface="Calibri"/>
              <a:cs typeface="+mn-cs"/>
            </a:endParaRPr>
          </a:p>
        </p:txBody>
      </p:sp>
      <p:sp>
        <p:nvSpPr>
          <p:cNvPr id="58" name="TextBox 57"/>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2</a:t>
            </a:r>
            <a:endParaRPr lang="en-US" sz="2400" dirty="0">
              <a:solidFill>
                <a:prstClr val="black"/>
              </a:solidFill>
              <a:latin typeface="Calibri"/>
              <a:cs typeface="+mn-cs"/>
            </a:endParaRPr>
          </a:p>
        </p:txBody>
      </p:sp>
      <p:sp>
        <p:nvSpPr>
          <p:cNvPr id="59" name="TextBox 58"/>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1</a:t>
            </a:r>
            <a:endParaRPr lang="en-US" sz="2400" dirty="0">
              <a:solidFill>
                <a:prstClr val="black"/>
              </a:solidFill>
              <a:latin typeface="Calibri"/>
              <a:cs typeface="+mn-cs"/>
            </a:endParaRPr>
          </a:p>
        </p:txBody>
      </p:sp>
      <p:sp>
        <p:nvSpPr>
          <p:cNvPr id="60" name="TextBox 59"/>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8" name="Content Placeholder 7"/>
          <p:cNvSpPr>
            <a:spLocks noGrp="1"/>
          </p:cNvSpPr>
          <p:nvPr>
            <p:ph idx="1"/>
          </p:nvPr>
        </p:nvSpPr>
        <p:spPr>
          <a:xfrm>
            <a:off x="152399" y="381000"/>
            <a:ext cx="8991601" cy="6264275"/>
          </a:xfrm>
        </p:spPr>
        <p:txBody>
          <a:bodyPr/>
          <a:lstStyle/>
          <a:p>
            <a:pPr marL="282575" indent="-282575">
              <a:buFont typeface="+mj-lt"/>
              <a:buAutoNum type="arabicPeriod"/>
            </a:pPr>
            <a:r>
              <a:rPr lang="en-US" sz="2400" dirty="0"/>
              <a:t>Which of the following are correct about internationalization? </a:t>
            </a:r>
            <a:r>
              <a:rPr lang="en-US" sz="2400" b="1" dirty="0"/>
              <a:t>(choose all that apply)    </a:t>
            </a:r>
            <a:r>
              <a:rPr lang="en-US" sz="2400" dirty="0" smtClean="0"/>
              <a:t/>
            </a:r>
            <a:br>
              <a:rPr lang="en-US" sz="2400" dirty="0" smtClean="0"/>
            </a:br>
            <a:r>
              <a:rPr lang="en-US" sz="2200" dirty="0" smtClean="0"/>
              <a:t>A</a:t>
            </a:r>
            <a:r>
              <a:rPr lang="en-US" sz="2200" dirty="0"/>
              <a:t>. Unicode strings cannot mix characters from multiple scripts.    </a:t>
            </a:r>
            <a:r>
              <a:rPr lang="en-US" sz="2200" dirty="0" smtClean="0"/>
              <a:t/>
            </a:r>
            <a:br>
              <a:rPr lang="en-US" sz="2200" dirty="0" smtClean="0"/>
            </a:br>
            <a:r>
              <a:rPr lang="en-US" sz="2200" dirty="0" smtClean="0"/>
              <a:t>B</a:t>
            </a:r>
            <a:r>
              <a:rPr lang="en-US" sz="2200" dirty="0"/>
              <a:t>. Script direction can affect screen layout.    </a:t>
            </a:r>
            <a:r>
              <a:rPr lang="en-US" sz="2200" dirty="0" smtClean="0"/>
              <a:t/>
            </a:r>
            <a:br>
              <a:rPr lang="en-US" sz="2200" dirty="0" smtClean="0"/>
            </a:br>
            <a:r>
              <a:rPr lang="en-US" sz="2200" dirty="0" smtClean="0"/>
              <a:t>C</a:t>
            </a:r>
            <a:r>
              <a:rPr lang="en-US" sz="2200" dirty="0"/>
              <a:t>. A message file combines localizable messages with source code</a:t>
            </a:r>
            <a:r>
              <a:rPr lang="en-US" sz="2200" dirty="0" smtClean="0"/>
              <a:t>.</a:t>
            </a:r>
          </a:p>
          <a:p>
            <a:pPr marL="282575" indent="-282575">
              <a:buFont typeface="+mj-lt"/>
              <a:buAutoNum type="arabicPeriod"/>
            </a:pPr>
            <a:endParaRPr lang="en-US" sz="2200" dirty="0" smtClean="0"/>
          </a:p>
          <a:p>
            <a:pPr marL="282575" indent="-282575">
              <a:buFont typeface="+mj-lt"/>
              <a:buAutoNum type="arabicPeriod"/>
            </a:pPr>
            <a:r>
              <a:rPr lang="en-US" sz="2400" dirty="0" smtClean="0"/>
              <a:t>Which </a:t>
            </a:r>
            <a:r>
              <a:rPr lang="en-US" sz="2400" dirty="0"/>
              <a:t>of the following lines of HTML/</a:t>
            </a:r>
            <a:r>
              <a:rPr lang="en-US" sz="2400" dirty="0" err="1"/>
              <a:t>Javascript</a:t>
            </a:r>
            <a:r>
              <a:rPr lang="en-US" sz="2400" dirty="0"/>
              <a:t>/CSS are likely to have to change during internationalization and localization? </a:t>
            </a:r>
            <a:r>
              <a:rPr lang="en-US" sz="2400" b="1" dirty="0"/>
              <a:t>(choose all that apply)    </a:t>
            </a:r>
            <a:r>
              <a:rPr lang="en-US" sz="2400" b="1" dirty="0" smtClean="0"/>
              <a:t/>
            </a:r>
            <a:br>
              <a:rPr lang="en-US" sz="2400" b="1" dirty="0" smtClean="0"/>
            </a:br>
            <a:r>
              <a:rPr lang="en-US" sz="2200" dirty="0" smtClean="0"/>
              <a:t>A</a:t>
            </a:r>
            <a:r>
              <a:rPr lang="en-US" sz="2200" dirty="0"/>
              <a:t>. margin-left: 30px; /* within a div containing text */    </a:t>
            </a:r>
            <a:r>
              <a:rPr lang="en-US" sz="2200" dirty="0" smtClean="0"/>
              <a:t/>
            </a:r>
            <a:br>
              <a:rPr lang="en-US" sz="2200" dirty="0" smtClean="0"/>
            </a:br>
            <a:r>
              <a:rPr lang="en-US" sz="2200" dirty="0" smtClean="0"/>
              <a:t>B</a:t>
            </a:r>
            <a:r>
              <a:rPr lang="en-US" sz="2200" dirty="0"/>
              <a:t>. </a:t>
            </a:r>
            <a:r>
              <a:rPr lang="en-US" sz="2200" dirty="0" err="1"/>
              <a:t>var</a:t>
            </a:r>
            <a:r>
              <a:rPr lang="en-US" sz="2200" dirty="0"/>
              <a:t> </a:t>
            </a:r>
            <a:r>
              <a:rPr lang="en-US" sz="2200" dirty="0" err="1"/>
              <a:t>startingBalance</a:t>
            </a:r>
            <a:r>
              <a:rPr lang="en-US" sz="2200" dirty="0"/>
              <a:t> = 0.00;    </a:t>
            </a:r>
            <a:r>
              <a:rPr lang="en-US" sz="2200" dirty="0" smtClean="0"/>
              <a:t/>
            </a:r>
            <a:br>
              <a:rPr lang="en-US" sz="2200" dirty="0" smtClean="0"/>
            </a:br>
            <a:r>
              <a:rPr lang="en-US" sz="2200" dirty="0" smtClean="0"/>
              <a:t>C</a:t>
            </a:r>
            <a:r>
              <a:rPr lang="en-US" sz="2200" dirty="0"/>
              <a:t>. $(“#date”).text(“04/10/2015");     </a:t>
            </a:r>
            <a:r>
              <a:rPr lang="en-US" sz="2200" dirty="0" smtClean="0"/>
              <a:t/>
            </a:r>
            <a:br>
              <a:rPr lang="en-US" sz="2200" dirty="0" smtClean="0"/>
            </a:br>
            <a:r>
              <a:rPr lang="en-US" sz="2200" dirty="0" smtClean="0"/>
              <a:t>D</a:t>
            </a:r>
            <a:r>
              <a:rPr lang="en-US" sz="2200" dirty="0"/>
              <a:t>. if (amount &gt; 1) label += "s";    </a:t>
            </a:r>
            <a:r>
              <a:rPr lang="en-US" sz="2200" dirty="0" smtClean="0"/>
              <a:t/>
            </a:r>
            <a:br>
              <a:rPr lang="en-US" sz="2200" dirty="0" smtClean="0"/>
            </a:br>
            <a:r>
              <a:rPr lang="en-US" sz="2200" dirty="0" smtClean="0"/>
              <a:t>E</a:t>
            </a:r>
            <a:r>
              <a:rPr lang="en-US" sz="2200" dirty="0"/>
              <a:t>. &lt;button&gt;&lt;</a:t>
            </a:r>
            <a:r>
              <a:rPr lang="en-US" sz="2200" dirty="0" err="1"/>
              <a:t>img</a:t>
            </a:r>
            <a:r>
              <a:rPr lang="en-US" sz="2200" dirty="0"/>
              <a:t> </a:t>
            </a:r>
            <a:r>
              <a:rPr lang="en-US" sz="2200" dirty="0" err="1"/>
              <a:t>src</a:t>
            </a:r>
            <a:r>
              <a:rPr lang="en-US" sz="2200" dirty="0"/>
              <a:t>=“</a:t>
            </a:r>
            <a:r>
              <a:rPr lang="en-US" sz="2200" dirty="0" err="1"/>
              <a:t>cancel.png</a:t>
            </a:r>
            <a:r>
              <a:rPr lang="en-US" sz="2200" dirty="0"/>
              <a:t>” alt=“cancel”&gt;&lt;/button&gt;    </a:t>
            </a:r>
            <a:r>
              <a:rPr lang="en-US" sz="2200" dirty="0" smtClean="0"/>
              <a:t/>
            </a:r>
            <a:br>
              <a:rPr lang="en-US" sz="2200" dirty="0" smtClean="0"/>
            </a:br>
            <a:r>
              <a:rPr lang="en-US" sz="2200" dirty="0" smtClean="0"/>
              <a:t>F</a:t>
            </a:r>
            <a:r>
              <a:rPr lang="en-US" sz="2200" dirty="0"/>
              <a:t>. alert("</a:t>
            </a:r>
            <a:r>
              <a:rPr lang="en-US" sz="2200" dirty="0" err="1" smtClean="0"/>
              <a:t>FileNotFoundException</a:t>
            </a:r>
            <a:r>
              <a:rPr lang="en-US" sz="2200" dirty="0" smtClean="0"/>
              <a:t>");    </a:t>
            </a:r>
            <a:br>
              <a:rPr lang="en-US" sz="2200" dirty="0" smtClean="0"/>
            </a:br>
            <a:r>
              <a:rPr lang="en-US" sz="2200" dirty="0" smtClean="0"/>
              <a:t>G</a:t>
            </a:r>
            <a:r>
              <a:rPr lang="en-US" sz="2200" dirty="0"/>
              <a:t>. function </a:t>
            </a:r>
            <a:r>
              <a:rPr lang="en-US" sz="2200" dirty="0" err="1"/>
              <a:t>stringCompare</a:t>
            </a:r>
            <a:r>
              <a:rPr lang="en-US" sz="2200" dirty="0"/>
              <a:t>(a, b) { </a:t>
            </a:r>
            <a:r>
              <a:rPr lang="en-US" sz="2200" dirty="0" smtClean="0"/>
              <a:t/>
            </a:r>
            <a:br>
              <a:rPr lang="en-US" sz="2200" dirty="0" smtClean="0"/>
            </a:br>
            <a:r>
              <a:rPr lang="en-US" sz="2200" dirty="0" smtClean="0"/>
              <a:t>	return </a:t>
            </a:r>
            <a:r>
              <a:rPr lang="en-US" sz="2200" dirty="0"/>
              <a:t>((a &lt; b) ? -1 : ((a &gt; b) ? 1 : 0)); </a:t>
            </a:r>
            <a:r>
              <a:rPr lang="en-US" sz="2200" dirty="0" smtClean="0"/>
              <a:t/>
            </a:r>
            <a:br>
              <a:rPr lang="en-US" sz="2200" dirty="0" smtClean="0"/>
            </a:br>
            <a:r>
              <a:rPr lang="en-US" sz="2200" dirty="0" smtClean="0"/>
              <a:t>     }</a:t>
            </a:r>
          </a:p>
        </p:txBody>
      </p:sp>
    </p:spTree>
    <p:extLst>
      <p:ext uri="{BB962C8B-B14F-4D97-AF65-F5344CB8AC3E}">
        <p14:creationId xmlns:p14="http://schemas.microsoft.com/office/powerpoint/2010/main" val="2008572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30000"/>
                            </p:stCondLst>
                            <p:childTnLst>
                              <p:par>
                                <p:cTn id="11" presetID="1" presetClass="entr" presetSubtype="0" fill="hold" grpId="0" nodeType="afterEffect">
                                  <p:stCondLst>
                                    <p:cond delay="300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60000"/>
                            </p:stCondLst>
                            <p:childTnLst>
                              <p:par>
                                <p:cTn id="14" presetID="1" presetClass="entr" presetSubtype="0" fill="hold" grpId="0" nodeType="afterEffect">
                                  <p:stCondLst>
                                    <p:cond delay="1500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75000"/>
                            </p:stCondLst>
                            <p:childTnLst>
                              <p:par>
                                <p:cTn id="17" presetID="1" presetClass="entr" presetSubtype="0" fill="hold" grpId="0" nodeType="afterEffect">
                                  <p:stCondLst>
                                    <p:cond delay="1500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90000"/>
                            </p:stCondLst>
                            <p:childTnLst>
                              <p:par>
                                <p:cTn id="20" presetID="1" presetClass="entr" presetSubtype="0" fill="hold" grpId="0" nodeType="afterEffect">
                                  <p:stCondLst>
                                    <p:cond delay="1500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105000"/>
                            </p:stCondLst>
                            <p:childTnLst>
                              <p:par>
                                <p:cTn id="23" presetID="1" presetClass="entr" presetSubtype="0" fill="hold" grpId="0" nodeType="afterEffect">
                                  <p:stCondLst>
                                    <p:cond delay="15000"/>
                                  </p:stCondLst>
                                  <p:childTnLst>
                                    <p:set>
                                      <p:cBhvr>
                                        <p:cTn id="24" dur="1" fill="hold">
                                          <p:stCondLst>
                                            <p:cond delay="0"/>
                                          </p:stCondLst>
                                        </p:cTn>
                                        <p:tgtEl>
                                          <p:spTgt spid="37"/>
                                        </p:tgtEl>
                                        <p:attrNameLst>
                                          <p:attrName>style.visibility</p:attrName>
                                        </p:attrNameLst>
                                      </p:cBhvr>
                                      <p:to>
                                        <p:strVal val="visible"/>
                                      </p:to>
                                    </p:set>
                                  </p:childTnLst>
                                </p:cTn>
                              </p:par>
                            </p:childTnLst>
                          </p:cTn>
                        </p:par>
                        <p:par>
                          <p:cTn id="25" fill="hold">
                            <p:stCondLst>
                              <p:cond delay="120000"/>
                            </p:stCondLst>
                            <p:childTnLst>
                              <p:par>
                                <p:cTn id="26" presetID="1" presetClass="entr" presetSubtype="0" fill="hold" grpId="0" nodeType="afterEffect">
                                  <p:stCondLst>
                                    <p:cond delay="1500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35000"/>
                            </p:stCondLst>
                            <p:childTnLst>
                              <p:par>
                                <p:cTn id="29" presetID="1" presetClass="entr" presetSubtype="0" fill="hold" grpId="0" nodeType="afterEffect">
                                  <p:stCondLst>
                                    <p:cond delay="15000"/>
                                  </p:stCondLst>
                                  <p:childTnLst>
                                    <p:set>
                                      <p:cBhvr>
                                        <p:cTn id="30" dur="1" fill="hold">
                                          <p:stCondLst>
                                            <p:cond delay="0"/>
                                          </p:stCondLst>
                                        </p:cTn>
                                        <p:tgtEl>
                                          <p:spTgt spid="39"/>
                                        </p:tgtEl>
                                        <p:attrNameLst>
                                          <p:attrName>style.visibility</p:attrName>
                                        </p:attrNameLst>
                                      </p:cBhvr>
                                      <p:to>
                                        <p:strVal val="visible"/>
                                      </p:to>
                                    </p:set>
                                  </p:childTnLst>
                                </p:cTn>
                              </p:par>
                            </p:childTnLst>
                          </p:cTn>
                        </p:par>
                        <p:par>
                          <p:cTn id="31" fill="hold">
                            <p:stCondLst>
                              <p:cond delay="150000"/>
                            </p:stCondLst>
                            <p:childTnLst>
                              <p:par>
                                <p:cTn id="32" presetID="1" presetClass="entr" presetSubtype="0" fill="hold" grpId="0" nodeType="afterEffect">
                                  <p:stCondLst>
                                    <p:cond delay="1000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160000"/>
                            </p:stCondLst>
                            <p:childTnLst>
                              <p:par>
                                <p:cTn id="35" presetID="1" presetClass="entr" presetSubtype="0" fill="hold" grpId="0" nodeType="afterEffect">
                                  <p:stCondLst>
                                    <p:cond delay="1000"/>
                                  </p:stCondLst>
                                  <p:childTnLst>
                                    <p:set>
                                      <p:cBhvr>
                                        <p:cTn id="36" dur="1" fill="hold">
                                          <p:stCondLst>
                                            <p:cond delay="0"/>
                                          </p:stCondLst>
                                        </p:cTn>
                                        <p:tgtEl>
                                          <p:spTgt spid="41"/>
                                        </p:tgtEl>
                                        <p:attrNameLst>
                                          <p:attrName>style.visibility</p:attrName>
                                        </p:attrNameLst>
                                      </p:cBhvr>
                                      <p:to>
                                        <p:strVal val="visible"/>
                                      </p:to>
                                    </p:set>
                                  </p:childTnLst>
                                </p:cTn>
                              </p:par>
                            </p:childTnLst>
                          </p:cTn>
                        </p:par>
                        <p:par>
                          <p:cTn id="37" fill="hold">
                            <p:stCondLst>
                              <p:cond delay="161000"/>
                            </p:stCondLst>
                            <p:childTnLst>
                              <p:par>
                                <p:cTn id="38" presetID="1" presetClass="entr" presetSubtype="0" fill="hold" grpId="0" nodeType="afterEffect">
                                  <p:stCondLst>
                                    <p:cond delay="1000"/>
                                  </p:stCondLst>
                                  <p:childTnLst>
                                    <p:set>
                                      <p:cBhvr>
                                        <p:cTn id="39" dur="1" fill="hold">
                                          <p:stCondLst>
                                            <p:cond delay="0"/>
                                          </p:stCondLst>
                                        </p:cTn>
                                        <p:tgtEl>
                                          <p:spTgt spid="42"/>
                                        </p:tgtEl>
                                        <p:attrNameLst>
                                          <p:attrName>style.visibility</p:attrName>
                                        </p:attrNameLst>
                                      </p:cBhvr>
                                      <p:to>
                                        <p:strVal val="visible"/>
                                      </p:to>
                                    </p:set>
                                  </p:childTnLst>
                                </p:cTn>
                              </p:par>
                            </p:childTnLst>
                          </p:cTn>
                        </p:par>
                        <p:par>
                          <p:cTn id="40" fill="hold">
                            <p:stCondLst>
                              <p:cond delay="162000"/>
                            </p:stCondLst>
                            <p:childTnLst>
                              <p:par>
                                <p:cTn id="41" presetID="1" presetClass="entr" presetSubtype="0" fill="hold" grpId="0" nodeType="afterEffect">
                                  <p:stCondLst>
                                    <p:cond delay="1000"/>
                                  </p:stCondLst>
                                  <p:childTnLst>
                                    <p:set>
                                      <p:cBhvr>
                                        <p:cTn id="42" dur="1" fill="hold">
                                          <p:stCondLst>
                                            <p:cond delay="0"/>
                                          </p:stCondLst>
                                        </p:cTn>
                                        <p:tgtEl>
                                          <p:spTgt spid="43"/>
                                        </p:tgtEl>
                                        <p:attrNameLst>
                                          <p:attrName>style.visibility</p:attrName>
                                        </p:attrNameLst>
                                      </p:cBhvr>
                                      <p:to>
                                        <p:strVal val="visible"/>
                                      </p:to>
                                    </p:set>
                                  </p:childTnLst>
                                </p:cTn>
                              </p:par>
                            </p:childTnLst>
                          </p:cTn>
                        </p:par>
                        <p:par>
                          <p:cTn id="43" fill="hold">
                            <p:stCondLst>
                              <p:cond delay="163000"/>
                            </p:stCondLst>
                            <p:childTnLst>
                              <p:par>
                                <p:cTn id="44" presetID="1" presetClass="entr" presetSubtype="0" fill="hold" grpId="0" nodeType="afterEffect">
                                  <p:stCondLst>
                                    <p:cond delay="1000"/>
                                  </p:stCondLst>
                                  <p:childTnLst>
                                    <p:set>
                                      <p:cBhvr>
                                        <p:cTn id="45" dur="1" fill="hold">
                                          <p:stCondLst>
                                            <p:cond delay="0"/>
                                          </p:stCondLst>
                                        </p:cTn>
                                        <p:tgtEl>
                                          <p:spTgt spid="44"/>
                                        </p:tgtEl>
                                        <p:attrNameLst>
                                          <p:attrName>style.visibility</p:attrName>
                                        </p:attrNameLst>
                                      </p:cBhvr>
                                      <p:to>
                                        <p:strVal val="visible"/>
                                      </p:to>
                                    </p:set>
                                  </p:childTnLst>
                                </p:cTn>
                              </p:par>
                            </p:childTnLst>
                          </p:cTn>
                        </p:par>
                        <p:par>
                          <p:cTn id="46" fill="hold">
                            <p:stCondLst>
                              <p:cond delay="164000"/>
                            </p:stCondLst>
                            <p:childTnLst>
                              <p:par>
                                <p:cTn id="47" presetID="1" presetClass="entr" presetSubtype="0" fill="hold" grpId="0" nodeType="afterEffect">
                                  <p:stCondLst>
                                    <p:cond delay="1000"/>
                                  </p:stCondLst>
                                  <p:childTnLst>
                                    <p:set>
                                      <p:cBhvr>
                                        <p:cTn id="48" dur="1" fill="hold">
                                          <p:stCondLst>
                                            <p:cond delay="0"/>
                                          </p:stCondLst>
                                        </p:cTn>
                                        <p:tgtEl>
                                          <p:spTgt spid="45"/>
                                        </p:tgtEl>
                                        <p:attrNameLst>
                                          <p:attrName>style.visibility</p:attrName>
                                        </p:attrNameLst>
                                      </p:cBhvr>
                                      <p:to>
                                        <p:strVal val="visible"/>
                                      </p:to>
                                    </p:set>
                                  </p:childTnLst>
                                </p:cTn>
                              </p:par>
                            </p:childTnLst>
                          </p:cTn>
                        </p:par>
                        <p:par>
                          <p:cTn id="49" fill="hold">
                            <p:stCondLst>
                              <p:cond delay="165000"/>
                            </p:stCondLst>
                            <p:childTnLst>
                              <p:par>
                                <p:cTn id="50" presetID="1" presetClass="entr" presetSubtype="0" fill="hold" grpId="0" nodeType="afterEffect">
                                  <p:stCondLst>
                                    <p:cond delay="1000"/>
                                  </p:stCondLst>
                                  <p:childTnLst>
                                    <p:set>
                                      <p:cBhvr>
                                        <p:cTn id="51" dur="1" fill="hold">
                                          <p:stCondLst>
                                            <p:cond delay="0"/>
                                          </p:stCondLst>
                                        </p:cTn>
                                        <p:tgtEl>
                                          <p:spTgt spid="46"/>
                                        </p:tgtEl>
                                        <p:attrNameLst>
                                          <p:attrName>style.visibility</p:attrName>
                                        </p:attrNameLst>
                                      </p:cBhvr>
                                      <p:to>
                                        <p:strVal val="visible"/>
                                      </p:to>
                                    </p:set>
                                  </p:childTnLst>
                                </p:cTn>
                              </p:par>
                            </p:childTnLst>
                          </p:cTn>
                        </p:par>
                        <p:par>
                          <p:cTn id="52" fill="hold">
                            <p:stCondLst>
                              <p:cond delay="166000"/>
                            </p:stCondLst>
                            <p:childTnLst>
                              <p:par>
                                <p:cTn id="53" presetID="1" presetClass="entr" presetSubtype="0" fill="hold" grpId="0" nodeType="afterEffect">
                                  <p:stCondLst>
                                    <p:cond delay="1000"/>
                                  </p:stCondLst>
                                  <p:childTnLst>
                                    <p:set>
                                      <p:cBhvr>
                                        <p:cTn id="54" dur="1" fill="hold">
                                          <p:stCondLst>
                                            <p:cond delay="0"/>
                                          </p:stCondLst>
                                        </p:cTn>
                                        <p:tgtEl>
                                          <p:spTgt spid="47"/>
                                        </p:tgtEl>
                                        <p:attrNameLst>
                                          <p:attrName>style.visibility</p:attrName>
                                        </p:attrNameLst>
                                      </p:cBhvr>
                                      <p:to>
                                        <p:strVal val="visible"/>
                                      </p:to>
                                    </p:set>
                                  </p:childTnLst>
                                </p:cTn>
                              </p:par>
                            </p:childTnLst>
                          </p:cTn>
                        </p:par>
                        <p:par>
                          <p:cTn id="55" fill="hold">
                            <p:stCondLst>
                              <p:cond delay="167000"/>
                            </p:stCondLst>
                            <p:childTnLst>
                              <p:par>
                                <p:cTn id="56" presetID="1" presetClass="entr" presetSubtype="0" fill="hold" grpId="0" nodeType="afterEffect">
                                  <p:stCondLst>
                                    <p:cond delay="1000"/>
                                  </p:stCondLst>
                                  <p:childTnLst>
                                    <p:set>
                                      <p:cBhvr>
                                        <p:cTn id="57" dur="1" fill="hold">
                                          <p:stCondLst>
                                            <p:cond delay="0"/>
                                          </p:stCondLst>
                                        </p:cTn>
                                        <p:tgtEl>
                                          <p:spTgt spid="48"/>
                                        </p:tgtEl>
                                        <p:attrNameLst>
                                          <p:attrName>style.visibility</p:attrName>
                                        </p:attrNameLst>
                                      </p:cBhvr>
                                      <p:to>
                                        <p:strVal val="visible"/>
                                      </p:to>
                                    </p:set>
                                  </p:childTnLst>
                                </p:cTn>
                              </p:par>
                            </p:childTnLst>
                          </p:cTn>
                        </p:par>
                        <p:par>
                          <p:cTn id="58" fill="hold">
                            <p:stCondLst>
                              <p:cond delay="168000"/>
                            </p:stCondLst>
                            <p:childTnLst>
                              <p:par>
                                <p:cTn id="59" presetID="1" presetClass="entr" presetSubtype="0" fill="hold" grpId="0" nodeType="afterEffect">
                                  <p:stCondLst>
                                    <p:cond delay="1000"/>
                                  </p:stCondLst>
                                  <p:childTnLst>
                                    <p:set>
                                      <p:cBhvr>
                                        <p:cTn id="60" dur="1" fill="hold">
                                          <p:stCondLst>
                                            <p:cond delay="0"/>
                                          </p:stCondLst>
                                        </p:cTn>
                                        <p:tgtEl>
                                          <p:spTgt spid="49"/>
                                        </p:tgtEl>
                                        <p:attrNameLst>
                                          <p:attrName>style.visibility</p:attrName>
                                        </p:attrNameLst>
                                      </p:cBhvr>
                                      <p:to>
                                        <p:strVal val="visible"/>
                                      </p:to>
                                    </p:set>
                                  </p:childTnLst>
                                </p:cTn>
                              </p:par>
                            </p:childTnLst>
                          </p:cTn>
                        </p:par>
                        <p:par>
                          <p:cTn id="61" fill="hold">
                            <p:stCondLst>
                              <p:cond delay="169000"/>
                            </p:stCondLst>
                            <p:childTnLst>
                              <p:par>
                                <p:cTn id="62" presetID="1" presetClass="entr" presetSubtype="0" fill="hold" grpId="0" nodeType="afterEffect">
                                  <p:stCondLst>
                                    <p:cond delay="1000"/>
                                  </p:stCondLst>
                                  <p:childTnLst>
                                    <p:set>
                                      <p:cBhvr>
                                        <p:cTn id="63" dur="1" fill="hold">
                                          <p:stCondLst>
                                            <p:cond delay="0"/>
                                          </p:stCondLst>
                                        </p:cTn>
                                        <p:tgtEl>
                                          <p:spTgt spid="50"/>
                                        </p:tgtEl>
                                        <p:attrNameLst>
                                          <p:attrName>style.visibility</p:attrName>
                                        </p:attrNameLst>
                                      </p:cBhvr>
                                      <p:to>
                                        <p:strVal val="visible"/>
                                      </p:to>
                                    </p:set>
                                  </p:childTnLst>
                                </p:cTn>
                              </p:par>
                            </p:childTnLst>
                          </p:cTn>
                        </p:par>
                        <p:par>
                          <p:cTn id="64" fill="hold">
                            <p:stCondLst>
                              <p:cond delay="170000"/>
                            </p:stCondLst>
                            <p:childTnLst>
                              <p:par>
                                <p:cTn id="65" presetID="1" presetClass="entr" presetSubtype="0" fill="hold" grpId="0" nodeType="afterEffect">
                                  <p:stCondLst>
                                    <p:cond delay="1000"/>
                                  </p:stCondLst>
                                  <p:childTnLst>
                                    <p:set>
                                      <p:cBhvr>
                                        <p:cTn id="66" dur="1" fill="hold">
                                          <p:stCondLst>
                                            <p:cond delay="0"/>
                                          </p:stCondLst>
                                        </p:cTn>
                                        <p:tgtEl>
                                          <p:spTgt spid="51"/>
                                        </p:tgtEl>
                                        <p:attrNameLst>
                                          <p:attrName>style.visibility</p:attrName>
                                        </p:attrNameLst>
                                      </p:cBhvr>
                                      <p:to>
                                        <p:strVal val="visible"/>
                                      </p:to>
                                    </p:set>
                                  </p:childTnLst>
                                </p:cTn>
                              </p:par>
                            </p:childTnLst>
                          </p:cTn>
                        </p:par>
                        <p:par>
                          <p:cTn id="67" fill="hold">
                            <p:stCondLst>
                              <p:cond delay="171000"/>
                            </p:stCondLst>
                            <p:childTnLst>
                              <p:par>
                                <p:cTn id="68" presetID="1" presetClass="entr" presetSubtype="0" fill="hold" grpId="0" nodeType="afterEffect">
                                  <p:stCondLst>
                                    <p:cond delay="1000"/>
                                  </p:stCondLst>
                                  <p:childTnLst>
                                    <p:set>
                                      <p:cBhvr>
                                        <p:cTn id="69" dur="1" fill="hold">
                                          <p:stCondLst>
                                            <p:cond delay="0"/>
                                          </p:stCondLst>
                                        </p:cTn>
                                        <p:tgtEl>
                                          <p:spTgt spid="52"/>
                                        </p:tgtEl>
                                        <p:attrNameLst>
                                          <p:attrName>style.visibility</p:attrName>
                                        </p:attrNameLst>
                                      </p:cBhvr>
                                      <p:to>
                                        <p:strVal val="visible"/>
                                      </p:to>
                                    </p:set>
                                  </p:childTnLst>
                                </p:cTn>
                              </p:par>
                            </p:childTnLst>
                          </p:cTn>
                        </p:par>
                        <p:par>
                          <p:cTn id="70" fill="hold">
                            <p:stCondLst>
                              <p:cond delay="172000"/>
                            </p:stCondLst>
                            <p:childTnLst>
                              <p:par>
                                <p:cTn id="71" presetID="1" presetClass="entr" presetSubtype="0" fill="hold" grpId="0" nodeType="afterEffect">
                                  <p:stCondLst>
                                    <p:cond delay="1000"/>
                                  </p:stCondLst>
                                  <p:childTnLst>
                                    <p:set>
                                      <p:cBhvr>
                                        <p:cTn id="72" dur="1" fill="hold">
                                          <p:stCondLst>
                                            <p:cond delay="0"/>
                                          </p:stCondLst>
                                        </p:cTn>
                                        <p:tgtEl>
                                          <p:spTgt spid="53"/>
                                        </p:tgtEl>
                                        <p:attrNameLst>
                                          <p:attrName>style.visibility</p:attrName>
                                        </p:attrNameLst>
                                      </p:cBhvr>
                                      <p:to>
                                        <p:strVal val="visible"/>
                                      </p:to>
                                    </p:set>
                                  </p:childTnLst>
                                </p:cTn>
                              </p:par>
                            </p:childTnLst>
                          </p:cTn>
                        </p:par>
                        <p:par>
                          <p:cTn id="73" fill="hold">
                            <p:stCondLst>
                              <p:cond delay="173000"/>
                            </p:stCondLst>
                            <p:childTnLst>
                              <p:par>
                                <p:cTn id="74" presetID="1" presetClass="entr" presetSubtype="0" fill="hold" grpId="0" nodeType="afterEffect">
                                  <p:stCondLst>
                                    <p:cond delay="1000"/>
                                  </p:stCondLst>
                                  <p:childTnLst>
                                    <p:set>
                                      <p:cBhvr>
                                        <p:cTn id="75" dur="1" fill="hold">
                                          <p:stCondLst>
                                            <p:cond delay="0"/>
                                          </p:stCondLst>
                                        </p:cTn>
                                        <p:tgtEl>
                                          <p:spTgt spid="54"/>
                                        </p:tgtEl>
                                        <p:attrNameLst>
                                          <p:attrName>style.visibility</p:attrName>
                                        </p:attrNameLst>
                                      </p:cBhvr>
                                      <p:to>
                                        <p:strVal val="visible"/>
                                      </p:to>
                                    </p:set>
                                  </p:childTnLst>
                                </p:cTn>
                              </p:par>
                            </p:childTnLst>
                          </p:cTn>
                        </p:par>
                        <p:par>
                          <p:cTn id="76" fill="hold">
                            <p:stCondLst>
                              <p:cond delay="174000"/>
                            </p:stCondLst>
                            <p:childTnLst>
                              <p:par>
                                <p:cTn id="77" presetID="1" presetClass="entr" presetSubtype="0" fill="hold" grpId="0" nodeType="afterEffect">
                                  <p:stCondLst>
                                    <p:cond delay="1000"/>
                                  </p:stCondLst>
                                  <p:childTnLst>
                                    <p:set>
                                      <p:cBhvr>
                                        <p:cTn id="78" dur="1" fill="hold">
                                          <p:stCondLst>
                                            <p:cond delay="0"/>
                                          </p:stCondLst>
                                        </p:cTn>
                                        <p:tgtEl>
                                          <p:spTgt spid="55"/>
                                        </p:tgtEl>
                                        <p:attrNameLst>
                                          <p:attrName>style.visibility</p:attrName>
                                        </p:attrNameLst>
                                      </p:cBhvr>
                                      <p:to>
                                        <p:strVal val="visible"/>
                                      </p:to>
                                    </p:set>
                                  </p:childTnLst>
                                </p:cTn>
                              </p:par>
                            </p:childTnLst>
                          </p:cTn>
                        </p:par>
                        <p:par>
                          <p:cTn id="79" fill="hold">
                            <p:stCondLst>
                              <p:cond delay="175000"/>
                            </p:stCondLst>
                            <p:childTnLst>
                              <p:par>
                                <p:cTn id="80" presetID="1" presetClass="entr" presetSubtype="0" fill="hold" grpId="0" nodeType="afterEffect">
                                  <p:stCondLst>
                                    <p:cond delay="1000"/>
                                  </p:stCondLst>
                                  <p:childTnLst>
                                    <p:set>
                                      <p:cBhvr>
                                        <p:cTn id="81" dur="1" fill="hold">
                                          <p:stCondLst>
                                            <p:cond delay="0"/>
                                          </p:stCondLst>
                                        </p:cTn>
                                        <p:tgtEl>
                                          <p:spTgt spid="56"/>
                                        </p:tgtEl>
                                        <p:attrNameLst>
                                          <p:attrName>style.visibility</p:attrName>
                                        </p:attrNameLst>
                                      </p:cBhvr>
                                      <p:to>
                                        <p:strVal val="visible"/>
                                      </p:to>
                                    </p:set>
                                  </p:childTnLst>
                                </p:cTn>
                              </p:par>
                            </p:childTnLst>
                          </p:cTn>
                        </p:par>
                        <p:par>
                          <p:cTn id="82" fill="hold">
                            <p:stCondLst>
                              <p:cond delay="176000"/>
                            </p:stCondLst>
                            <p:childTnLst>
                              <p:par>
                                <p:cTn id="83" presetID="1" presetClass="entr" presetSubtype="0" fill="hold" grpId="0" nodeType="afterEffect">
                                  <p:stCondLst>
                                    <p:cond delay="1000"/>
                                  </p:stCondLst>
                                  <p:childTnLst>
                                    <p:set>
                                      <p:cBhvr>
                                        <p:cTn id="84" dur="1" fill="hold">
                                          <p:stCondLst>
                                            <p:cond delay="0"/>
                                          </p:stCondLst>
                                        </p:cTn>
                                        <p:tgtEl>
                                          <p:spTgt spid="57"/>
                                        </p:tgtEl>
                                        <p:attrNameLst>
                                          <p:attrName>style.visibility</p:attrName>
                                        </p:attrNameLst>
                                      </p:cBhvr>
                                      <p:to>
                                        <p:strVal val="visible"/>
                                      </p:to>
                                    </p:set>
                                  </p:childTnLst>
                                </p:cTn>
                              </p:par>
                            </p:childTnLst>
                          </p:cTn>
                        </p:par>
                        <p:par>
                          <p:cTn id="85" fill="hold">
                            <p:stCondLst>
                              <p:cond delay="177000"/>
                            </p:stCondLst>
                            <p:childTnLst>
                              <p:par>
                                <p:cTn id="86" presetID="1" presetClass="entr" presetSubtype="0" fill="hold" grpId="0" nodeType="afterEffect">
                                  <p:stCondLst>
                                    <p:cond delay="1000"/>
                                  </p:stCondLst>
                                  <p:childTnLst>
                                    <p:set>
                                      <p:cBhvr>
                                        <p:cTn id="87" dur="1" fill="hold">
                                          <p:stCondLst>
                                            <p:cond delay="0"/>
                                          </p:stCondLst>
                                        </p:cTn>
                                        <p:tgtEl>
                                          <p:spTgt spid="58"/>
                                        </p:tgtEl>
                                        <p:attrNameLst>
                                          <p:attrName>style.visibility</p:attrName>
                                        </p:attrNameLst>
                                      </p:cBhvr>
                                      <p:to>
                                        <p:strVal val="visible"/>
                                      </p:to>
                                    </p:set>
                                  </p:childTnLst>
                                </p:cTn>
                              </p:par>
                            </p:childTnLst>
                          </p:cTn>
                        </p:par>
                        <p:par>
                          <p:cTn id="88" fill="hold">
                            <p:stCondLst>
                              <p:cond delay="178000"/>
                            </p:stCondLst>
                            <p:childTnLst>
                              <p:par>
                                <p:cTn id="89" presetID="1" presetClass="entr" presetSubtype="0" fill="hold" grpId="0" nodeType="afterEffect">
                                  <p:stCondLst>
                                    <p:cond delay="1000"/>
                                  </p:stCondLst>
                                  <p:childTnLst>
                                    <p:set>
                                      <p:cBhvr>
                                        <p:cTn id="90" dur="1" fill="hold">
                                          <p:stCondLst>
                                            <p:cond delay="0"/>
                                          </p:stCondLst>
                                        </p:cTn>
                                        <p:tgtEl>
                                          <p:spTgt spid="59"/>
                                        </p:tgtEl>
                                        <p:attrNameLst>
                                          <p:attrName>style.visibility</p:attrName>
                                        </p:attrNameLst>
                                      </p:cBhvr>
                                      <p:to>
                                        <p:strVal val="visible"/>
                                      </p:to>
                                    </p:set>
                                  </p:childTnLst>
                                </p:cTn>
                              </p:par>
                            </p:childTnLst>
                          </p:cTn>
                        </p:par>
                        <p:par>
                          <p:cTn id="91" fill="hold">
                            <p:stCondLst>
                              <p:cond delay="179000"/>
                            </p:stCondLst>
                            <p:childTnLst>
                              <p:par>
                                <p:cTn id="92" presetID="1" presetClass="entr" presetSubtype="0" fill="hold" grpId="0" nodeType="afterEffect">
                                  <p:stCondLst>
                                    <p:cond delay="1000"/>
                                  </p:stCondLst>
                                  <p:childTnLst>
                                    <p:set>
                                      <p:cBhvr>
                                        <p:cTn id="9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idx="1"/>
          </p:nvPr>
        </p:nvSpPr>
        <p:spPr>
          <a:xfrm>
            <a:off x="685800" y="1371600"/>
            <a:ext cx="8077200" cy="4724400"/>
          </a:xfrm>
        </p:spPr>
        <p:txBody>
          <a:bodyPr/>
          <a:lstStyle/>
          <a:p>
            <a:r>
              <a:rPr lang="en-US" dirty="0" smtClean="0"/>
              <a:t>Discuss various factors to take into account in internationalization and localization.</a:t>
            </a:r>
          </a:p>
          <a:p>
            <a:endParaRPr lang="en-US" dirty="0" smtClean="0"/>
          </a:p>
          <a:p>
            <a:r>
              <a:rPr lang="en-US" dirty="0" smtClean="0"/>
              <a:t>Practice internationalization and localization of a webpage.</a:t>
            </a:r>
          </a:p>
          <a:p>
            <a:endParaRPr lang="en-US" dirty="0" smtClean="0"/>
          </a:p>
          <a:p>
            <a:r>
              <a:rPr lang="en-US" dirty="0" smtClean="0"/>
              <a:t>Explore, synthesize, and compare </a:t>
            </a:r>
            <a:br>
              <a:rPr lang="en-US" dirty="0" smtClean="0"/>
            </a:br>
            <a:r>
              <a:rPr lang="en-US" dirty="0" smtClean="0"/>
              <a:t>websites in different cultures.</a:t>
            </a:r>
          </a:p>
        </p:txBody>
      </p:sp>
    </p:spTree>
    <p:extLst>
      <p:ext uri="{BB962C8B-B14F-4D97-AF65-F5344CB8AC3E}">
        <p14:creationId xmlns:p14="http://schemas.microsoft.com/office/powerpoint/2010/main" val="18801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consider in internationalization?</a:t>
            </a:r>
            <a:endParaRPr lang="en-US" dirty="0"/>
          </a:p>
        </p:txBody>
      </p:sp>
      <p:sp>
        <p:nvSpPr>
          <p:cNvPr id="3" name="Text Placeholder 2"/>
          <p:cNvSpPr>
            <a:spLocks noGrp="1"/>
          </p:cNvSpPr>
          <p:nvPr>
            <p:ph type="body" idx="1"/>
          </p:nvPr>
        </p:nvSpPr>
        <p:spPr/>
        <p:txBody>
          <a:bodyPr/>
          <a:lstStyle/>
          <a:p>
            <a:endParaRPr lang="en-US" dirty="0" smtClean="0"/>
          </a:p>
          <a:p>
            <a:pPr lvl="1"/>
            <a:endParaRPr lang="en-US" b="1" dirty="0">
              <a:solidFill>
                <a:srgbClr val="FF0000"/>
              </a:solidFill>
            </a:endParaRPr>
          </a:p>
        </p:txBody>
      </p:sp>
    </p:spTree>
    <p:extLst>
      <p:ext uri="{BB962C8B-B14F-4D97-AF65-F5344CB8AC3E}">
        <p14:creationId xmlns:p14="http://schemas.microsoft.com/office/powerpoint/2010/main" val="1210810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consider in </a:t>
            </a:r>
            <a:r>
              <a:rPr lang="en-US" dirty="0"/>
              <a:t>internationalization</a:t>
            </a:r>
            <a:r>
              <a:rPr lang="en-US" dirty="0" smtClean="0"/>
              <a:t>?</a:t>
            </a:r>
            <a:endParaRPr lang="en-US" dirty="0"/>
          </a:p>
        </p:txBody>
      </p:sp>
      <p:sp>
        <p:nvSpPr>
          <p:cNvPr id="3" name="Text Placeholder 2"/>
          <p:cNvSpPr>
            <a:spLocks noGrp="1"/>
          </p:cNvSpPr>
          <p:nvPr>
            <p:ph type="body" idx="1"/>
          </p:nvPr>
        </p:nvSpPr>
        <p:spPr/>
        <p:txBody>
          <a:bodyPr/>
          <a:lstStyle/>
          <a:p>
            <a:r>
              <a:rPr lang="en-US" dirty="0" smtClean="0"/>
              <a:t>Language / Script</a:t>
            </a:r>
          </a:p>
          <a:p>
            <a:pPr lvl="1"/>
            <a:r>
              <a:rPr lang="en-US" dirty="0" smtClean="0"/>
              <a:t>Direction</a:t>
            </a:r>
          </a:p>
          <a:p>
            <a:pPr lvl="1"/>
            <a:r>
              <a:rPr lang="en-US" dirty="0" smtClean="0"/>
              <a:t>Character system</a:t>
            </a:r>
          </a:p>
          <a:p>
            <a:r>
              <a:rPr lang="en-US" dirty="0" smtClean="0"/>
              <a:t>Formatting of number, date, currency</a:t>
            </a:r>
          </a:p>
          <a:p>
            <a:r>
              <a:rPr lang="en-US" dirty="0" smtClean="0"/>
              <a:t>Symbols / Icons</a:t>
            </a:r>
          </a:p>
          <a:p>
            <a:r>
              <a:rPr lang="en-US" dirty="0" smtClean="0"/>
              <a:t>Color</a:t>
            </a:r>
          </a:p>
          <a:p>
            <a:r>
              <a:rPr lang="en-US" dirty="0" smtClean="0"/>
              <a:t>Culture</a:t>
            </a:r>
          </a:p>
          <a:p>
            <a:r>
              <a:rPr lang="en-US" dirty="0" smtClean="0"/>
              <a:t>Policy</a:t>
            </a:r>
          </a:p>
          <a:p>
            <a:endParaRPr lang="en-US" dirty="0" smtClean="0"/>
          </a:p>
          <a:p>
            <a:pPr lvl="1"/>
            <a:endParaRPr lang="en-US" b="1" dirty="0">
              <a:solidFill>
                <a:srgbClr val="FF0000"/>
              </a:solidFill>
            </a:endParaRPr>
          </a:p>
        </p:txBody>
      </p:sp>
    </p:spTree>
    <p:extLst>
      <p:ext uri="{BB962C8B-B14F-4D97-AF65-F5344CB8AC3E}">
        <p14:creationId xmlns:p14="http://schemas.microsoft.com/office/powerpoint/2010/main" val="2023431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6893">
  <a:themeElements>
    <a:clrScheme name="mit-689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it-6893">
      <a:majorFont>
        <a:latin typeface="Arial Black"/>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5400" cap="flat" cmpd="sng" algn="ctr">
          <a:solidFill>
            <a:schemeClr val="tx1"/>
          </a:solidFill>
          <a:prstDash val="solid"/>
          <a:round/>
          <a:headEnd type="none" w="med" len="med"/>
          <a:tailEnd type="triangle" w="lg" len="lg"/>
        </a:ln>
        <a:effectLst/>
      </a:spPr>
      <a:bodyPr vert="horz" wrap="none" lIns="91440" tIns="4572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25400" cap="flat" cmpd="sng" algn="ctr">
          <a:solidFill>
            <a:schemeClr val="tx1"/>
          </a:solidFill>
          <a:prstDash val="solid"/>
          <a:round/>
          <a:headEnd type="none" w="med" len="med"/>
          <a:tailEnd type="triangle" w="lg" len="lg"/>
        </a:ln>
        <a:effectLst/>
      </a:spPr>
      <a:bodyPr vert="horz" wrap="none" lIns="91440" tIns="4572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mit-689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689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689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689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689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689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689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mit-6893</Template>
  <TotalTime>9549</TotalTime>
  <Words>1165</Words>
  <Application>Microsoft Macintosh PowerPoint</Application>
  <PresentationFormat>Letter Paper (8.5x11 in)</PresentationFormat>
  <Paragraphs>224</Paragraphs>
  <Slides>25</Slides>
  <Notes>18</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 Black</vt:lpstr>
      <vt:lpstr>Calibri</vt:lpstr>
      <vt:lpstr>Consolas</vt:lpstr>
      <vt:lpstr>Gill Sans</vt:lpstr>
      <vt:lpstr>Gill Sans MT</vt:lpstr>
      <vt:lpstr>ＭＳ Ｐゴシック</vt:lpstr>
      <vt:lpstr>Times New Roman</vt:lpstr>
      <vt:lpstr>Arial</vt:lpstr>
      <vt:lpstr>mit-6893</vt:lpstr>
      <vt:lpstr>19: Internationalization</vt:lpstr>
      <vt:lpstr>UI Hall of Fame or Shame?</vt:lpstr>
      <vt:lpstr>UI Hall of Fame or Shame?</vt:lpstr>
      <vt:lpstr>PowerPoint Presentation</vt:lpstr>
      <vt:lpstr>PowerPoint Presentation</vt:lpstr>
      <vt:lpstr>PowerPoint Presentation</vt:lpstr>
      <vt:lpstr>Learning Objectives</vt:lpstr>
      <vt:lpstr>What to consider in internationalization?</vt:lpstr>
      <vt:lpstr>What to consider in internationalization?</vt:lpstr>
      <vt:lpstr>Translation is hard.</vt:lpstr>
      <vt:lpstr>Activity: Localize a grocery list</vt:lpstr>
      <vt:lpstr>Activity: Localize a grocery list</vt:lpstr>
      <vt:lpstr>People’s System Usage Is Affected</vt:lpstr>
      <vt:lpstr>People’s System Usage Is Affected</vt:lpstr>
      <vt:lpstr>Other Things to Consider</vt:lpstr>
      <vt:lpstr>Browser Usage</vt:lpstr>
      <vt:lpstr>Website Preferences Around the World</vt:lpstr>
      <vt:lpstr>Hofstede’s Cultural Dimensions Theory</vt:lpstr>
      <vt:lpstr>Hofstede’s Cultural Dimensions Theory</vt:lpstr>
      <vt:lpstr>Activity Part 1. Explore</vt:lpstr>
      <vt:lpstr>Activity Part 2. Synthesize</vt:lpstr>
      <vt:lpstr>Activity Part 3. Compare</vt:lpstr>
      <vt:lpstr>Rule of Thumb in Design for i18n</vt:lpstr>
      <vt:lpstr>PowerPoint Presentation</vt:lpstr>
      <vt:lpstr>Paper: Culturally Adaptive User Interface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1195</cp:revision>
  <cp:lastPrinted>2012-04-04T13:25:15Z</cp:lastPrinted>
  <dcterms:created xsi:type="dcterms:W3CDTF">2014-04-11T06:13:52Z</dcterms:created>
  <dcterms:modified xsi:type="dcterms:W3CDTF">2015-04-10T16:44:53Z</dcterms:modified>
</cp:coreProperties>
</file>